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556500" cy="106934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400" autoAdjust="0"/>
  </p:normalViewPr>
  <p:slideViewPr>
    <p:cSldViewPr>
      <p:cViewPr varScale="1">
        <p:scale>
          <a:sx n="71" d="100"/>
          <a:sy n="71" d="100"/>
        </p:scale>
        <p:origin x="380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 Semilight"/>
                <a:cs typeface="맑은 고딕 Semilight"/>
              </a:defRPr>
            </a:lvl1pPr>
          </a:lstStyle>
          <a:p>
            <a:pPr marL="25400">
              <a:lnSpc>
                <a:spcPts val="142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7787B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 Semilight"/>
                <a:cs typeface="맑은 고딕 Semilight"/>
              </a:defRPr>
            </a:lvl1pPr>
          </a:lstStyle>
          <a:p>
            <a:pPr marL="25400">
              <a:lnSpc>
                <a:spcPts val="142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7787B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 Semilight"/>
                <a:cs typeface="맑은 고딕 Semilight"/>
              </a:defRPr>
            </a:lvl1pPr>
          </a:lstStyle>
          <a:p>
            <a:pPr marL="25400">
              <a:lnSpc>
                <a:spcPts val="142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767252" y="3538249"/>
            <a:ext cx="2790619" cy="4109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07400" y="7415106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6136" y="0"/>
                </a:moveTo>
                <a:lnTo>
                  <a:pt x="25704" y="0"/>
                </a:lnTo>
                <a:lnTo>
                  <a:pt x="15178" y="1969"/>
                </a:lnTo>
                <a:lnTo>
                  <a:pt x="7065" y="7419"/>
                </a:lnTo>
                <a:lnTo>
                  <a:pt x="1846" y="15666"/>
                </a:lnTo>
                <a:lnTo>
                  <a:pt x="0" y="26022"/>
                </a:lnTo>
                <a:lnTo>
                  <a:pt x="1839" y="36556"/>
                </a:lnTo>
                <a:lnTo>
                  <a:pt x="7013" y="44810"/>
                </a:lnTo>
                <a:lnTo>
                  <a:pt x="15001" y="50194"/>
                </a:lnTo>
                <a:lnTo>
                  <a:pt x="25285" y="52120"/>
                </a:lnTo>
                <a:lnTo>
                  <a:pt x="35622" y="50139"/>
                </a:lnTo>
                <a:lnTo>
                  <a:pt x="43751" y="44662"/>
                </a:lnTo>
                <a:lnTo>
                  <a:pt x="49070" y="36390"/>
                </a:lnTo>
                <a:lnTo>
                  <a:pt x="50977" y="26022"/>
                </a:lnTo>
                <a:lnTo>
                  <a:pt x="49144" y="15666"/>
                </a:lnTo>
                <a:lnTo>
                  <a:pt x="44019" y="7419"/>
                </a:lnTo>
                <a:lnTo>
                  <a:pt x="36163" y="1969"/>
                </a:lnTo>
                <a:lnTo>
                  <a:pt x="26136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268151" y="7325408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6123" y="0"/>
                </a:moveTo>
                <a:lnTo>
                  <a:pt x="25704" y="0"/>
                </a:lnTo>
                <a:lnTo>
                  <a:pt x="15189" y="1982"/>
                </a:lnTo>
                <a:lnTo>
                  <a:pt x="7075" y="7462"/>
                </a:lnTo>
                <a:lnTo>
                  <a:pt x="1850" y="15735"/>
                </a:lnTo>
                <a:lnTo>
                  <a:pt x="0" y="26098"/>
                </a:lnTo>
                <a:lnTo>
                  <a:pt x="1843" y="36608"/>
                </a:lnTo>
                <a:lnTo>
                  <a:pt x="7023" y="44846"/>
                </a:lnTo>
                <a:lnTo>
                  <a:pt x="15012" y="50222"/>
                </a:lnTo>
                <a:lnTo>
                  <a:pt x="25285" y="52146"/>
                </a:lnTo>
                <a:lnTo>
                  <a:pt x="35631" y="50165"/>
                </a:lnTo>
                <a:lnTo>
                  <a:pt x="43768" y="44694"/>
                </a:lnTo>
                <a:lnTo>
                  <a:pt x="49094" y="36437"/>
                </a:lnTo>
                <a:lnTo>
                  <a:pt x="51003" y="26098"/>
                </a:lnTo>
                <a:lnTo>
                  <a:pt x="49169" y="15735"/>
                </a:lnTo>
                <a:lnTo>
                  <a:pt x="44040" y="7462"/>
                </a:lnTo>
                <a:lnTo>
                  <a:pt x="36172" y="1982"/>
                </a:lnTo>
                <a:lnTo>
                  <a:pt x="26123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781805" y="7325408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6136" y="0"/>
                </a:moveTo>
                <a:lnTo>
                  <a:pt x="25717" y="0"/>
                </a:lnTo>
                <a:lnTo>
                  <a:pt x="15189" y="1982"/>
                </a:lnTo>
                <a:lnTo>
                  <a:pt x="7072" y="7462"/>
                </a:lnTo>
                <a:lnTo>
                  <a:pt x="1848" y="15735"/>
                </a:lnTo>
                <a:lnTo>
                  <a:pt x="0" y="26098"/>
                </a:lnTo>
                <a:lnTo>
                  <a:pt x="1841" y="36608"/>
                </a:lnTo>
                <a:lnTo>
                  <a:pt x="7016" y="44846"/>
                </a:lnTo>
                <a:lnTo>
                  <a:pt x="15001" y="50222"/>
                </a:lnTo>
                <a:lnTo>
                  <a:pt x="25273" y="52146"/>
                </a:lnTo>
                <a:lnTo>
                  <a:pt x="35626" y="50165"/>
                </a:lnTo>
                <a:lnTo>
                  <a:pt x="43767" y="44694"/>
                </a:lnTo>
                <a:lnTo>
                  <a:pt x="49093" y="36437"/>
                </a:lnTo>
                <a:lnTo>
                  <a:pt x="51003" y="26098"/>
                </a:lnTo>
                <a:lnTo>
                  <a:pt x="49166" y="15735"/>
                </a:lnTo>
                <a:lnTo>
                  <a:pt x="44032" y="7462"/>
                </a:lnTo>
                <a:lnTo>
                  <a:pt x="36167" y="1982"/>
                </a:lnTo>
                <a:lnTo>
                  <a:pt x="26136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332415" y="7237524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6149" y="0"/>
                </a:moveTo>
                <a:lnTo>
                  <a:pt x="25730" y="0"/>
                </a:lnTo>
                <a:lnTo>
                  <a:pt x="15200" y="1977"/>
                </a:lnTo>
                <a:lnTo>
                  <a:pt x="7078" y="7443"/>
                </a:lnTo>
                <a:lnTo>
                  <a:pt x="1850" y="15703"/>
                </a:lnTo>
                <a:lnTo>
                  <a:pt x="0" y="26060"/>
                </a:lnTo>
                <a:lnTo>
                  <a:pt x="1843" y="36588"/>
                </a:lnTo>
                <a:lnTo>
                  <a:pt x="7023" y="44829"/>
                </a:lnTo>
                <a:lnTo>
                  <a:pt x="15012" y="50200"/>
                </a:lnTo>
                <a:lnTo>
                  <a:pt x="25285" y="52120"/>
                </a:lnTo>
                <a:lnTo>
                  <a:pt x="35631" y="50141"/>
                </a:lnTo>
                <a:lnTo>
                  <a:pt x="43768" y="44672"/>
                </a:lnTo>
                <a:lnTo>
                  <a:pt x="49094" y="36411"/>
                </a:lnTo>
                <a:lnTo>
                  <a:pt x="51003" y="26060"/>
                </a:lnTo>
                <a:lnTo>
                  <a:pt x="49168" y="15703"/>
                </a:lnTo>
                <a:lnTo>
                  <a:pt x="44038" y="7443"/>
                </a:lnTo>
                <a:lnTo>
                  <a:pt x="36178" y="1977"/>
                </a:lnTo>
                <a:lnTo>
                  <a:pt x="2614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391340" y="7149593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6149" y="0"/>
                </a:moveTo>
                <a:lnTo>
                  <a:pt x="25730" y="0"/>
                </a:lnTo>
                <a:lnTo>
                  <a:pt x="15189" y="1979"/>
                </a:lnTo>
                <a:lnTo>
                  <a:pt x="7069" y="7450"/>
                </a:lnTo>
                <a:lnTo>
                  <a:pt x="1846" y="15714"/>
                </a:lnTo>
                <a:lnTo>
                  <a:pt x="0" y="26073"/>
                </a:lnTo>
                <a:lnTo>
                  <a:pt x="1840" y="36599"/>
                </a:lnTo>
                <a:lnTo>
                  <a:pt x="7015" y="44835"/>
                </a:lnTo>
                <a:lnTo>
                  <a:pt x="15007" y="50202"/>
                </a:lnTo>
                <a:lnTo>
                  <a:pt x="25298" y="52120"/>
                </a:lnTo>
                <a:lnTo>
                  <a:pt x="35629" y="50145"/>
                </a:lnTo>
                <a:lnTo>
                  <a:pt x="43759" y="44683"/>
                </a:lnTo>
                <a:lnTo>
                  <a:pt x="49081" y="36427"/>
                </a:lnTo>
                <a:lnTo>
                  <a:pt x="50990" y="26073"/>
                </a:lnTo>
                <a:lnTo>
                  <a:pt x="49159" y="15714"/>
                </a:lnTo>
                <a:lnTo>
                  <a:pt x="44037" y="7450"/>
                </a:lnTo>
                <a:lnTo>
                  <a:pt x="36181" y="1979"/>
                </a:lnTo>
                <a:lnTo>
                  <a:pt x="2614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02468" y="3801991"/>
            <a:ext cx="4224778" cy="33997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815676" y="3626162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66" y="1978"/>
                </a:lnTo>
                <a:lnTo>
                  <a:pt x="7232" y="7448"/>
                </a:lnTo>
                <a:lnTo>
                  <a:pt x="1908" y="15709"/>
                </a:lnTo>
                <a:lnTo>
                  <a:pt x="0" y="26060"/>
                </a:lnTo>
                <a:lnTo>
                  <a:pt x="1836" y="36419"/>
                </a:lnTo>
                <a:lnTo>
                  <a:pt x="6970" y="44683"/>
                </a:lnTo>
                <a:lnTo>
                  <a:pt x="14835" y="50154"/>
                </a:lnTo>
                <a:lnTo>
                  <a:pt x="24866" y="52133"/>
                </a:lnTo>
                <a:lnTo>
                  <a:pt x="25298" y="52133"/>
                </a:lnTo>
                <a:lnTo>
                  <a:pt x="35819" y="50154"/>
                </a:lnTo>
                <a:lnTo>
                  <a:pt x="43932" y="44683"/>
                </a:lnTo>
                <a:lnTo>
                  <a:pt x="49154" y="36419"/>
                </a:lnTo>
                <a:lnTo>
                  <a:pt x="51003" y="26060"/>
                </a:lnTo>
                <a:lnTo>
                  <a:pt x="49161" y="15532"/>
                </a:lnTo>
                <a:lnTo>
                  <a:pt x="43983" y="7291"/>
                </a:lnTo>
                <a:lnTo>
                  <a:pt x="35990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912953" y="3626162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60" y="1978"/>
                </a:lnTo>
                <a:lnTo>
                  <a:pt x="7227" y="7448"/>
                </a:lnTo>
                <a:lnTo>
                  <a:pt x="1907" y="15709"/>
                </a:lnTo>
                <a:lnTo>
                  <a:pt x="0" y="26060"/>
                </a:lnTo>
                <a:lnTo>
                  <a:pt x="1834" y="36419"/>
                </a:lnTo>
                <a:lnTo>
                  <a:pt x="6964" y="44683"/>
                </a:lnTo>
                <a:lnTo>
                  <a:pt x="14825" y="50154"/>
                </a:lnTo>
                <a:lnTo>
                  <a:pt x="24853" y="52133"/>
                </a:lnTo>
                <a:lnTo>
                  <a:pt x="25285" y="52133"/>
                </a:lnTo>
                <a:lnTo>
                  <a:pt x="35808" y="50154"/>
                </a:lnTo>
                <a:lnTo>
                  <a:pt x="43926" y="44683"/>
                </a:lnTo>
                <a:lnTo>
                  <a:pt x="49152" y="36419"/>
                </a:lnTo>
                <a:lnTo>
                  <a:pt x="51003" y="26060"/>
                </a:lnTo>
                <a:lnTo>
                  <a:pt x="49159" y="15532"/>
                </a:lnTo>
                <a:lnTo>
                  <a:pt x="43978" y="7291"/>
                </a:lnTo>
                <a:lnTo>
                  <a:pt x="35985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010225" y="3626162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66" y="1978"/>
                </a:lnTo>
                <a:lnTo>
                  <a:pt x="7232" y="7448"/>
                </a:lnTo>
                <a:lnTo>
                  <a:pt x="1908" y="15709"/>
                </a:lnTo>
                <a:lnTo>
                  <a:pt x="0" y="26060"/>
                </a:lnTo>
                <a:lnTo>
                  <a:pt x="1834" y="36419"/>
                </a:lnTo>
                <a:lnTo>
                  <a:pt x="6964" y="44683"/>
                </a:lnTo>
                <a:lnTo>
                  <a:pt x="14825" y="50154"/>
                </a:lnTo>
                <a:lnTo>
                  <a:pt x="24853" y="52133"/>
                </a:lnTo>
                <a:lnTo>
                  <a:pt x="25285" y="52133"/>
                </a:lnTo>
                <a:lnTo>
                  <a:pt x="35813" y="50154"/>
                </a:lnTo>
                <a:lnTo>
                  <a:pt x="43930" y="44683"/>
                </a:lnTo>
                <a:lnTo>
                  <a:pt x="49154" y="36419"/>
                </a:lnTo>
                <a:lnTo>
                  <a:pt x="51003" y="26060"/>
                </a:lnTo>
                <a:lnTo>
                  <a:pt x="49161" y="15532"/>
                </a:lnTo>
                <a:lnTo>
                  <a:pt x="43983" y="7291"/>
                </a:lnTo>
                <a:lnTo>
                  <a:pt x="35990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616147" y="3895083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55" y="1977"/>
                </a:lnTo>
                <a:lnTo>
                  <a:pt x="7223" y="7443"/>
                </a:lnTo>
                <a:lnTo>
                  <a:pt x="1905" y="15703"/>
                </a:lnTo>
                <a:lnTo>
                  <a:pt x="0" y="26060"/>
                </a:lnTo>
                <a:lnTo>
                  <a:pt x="1833" y="36419"/>
                </a:lnTo>
                <a:lnTo>
                  <a:pt x="6959" y="44683"/>
                </a:lnTo>
                <a:lnTo>
                  <a:pt x="14819" y="50154"/>
                </a:lnTo>
                <a:lnTo>
                  <a:pt x="24853" y="52133"/>
                </a:lnTo>
                <a:lnTo>
                  <a:pt x="25285" y="52133"/>
                </a:lnTo>
                <a:lnTo>
                  <a:pt x="35804" y="50154"/>
                </a:lnTo>
                <a:lnTo>
                  <a:pt x="43913" y="44683"/>
                </a:lnTo>
                <a:lnTo>
                  <a:pt x="49131" y="36419"/>
                </a:lnTo>
                <a:lnTo>
                  <a:pt x="50977" y="26060"/>
                </a:lnTo>
                <a:lnTo>
                  <a:pt x="49138" y="15526"/>
                </a:lnTo>
                <a:lnTo>
                  <a:pt x="43965" y="7286"/>
                </a:lnTo>
                <a:lnTo>
                  <a:pt x="35981" y="1918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576863" y="3988169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60" y="1975"/>
                </a:lnTo>
                <a:lnTo>
                  <a:pt x="7227" y="7439"/>
                </a:lnTo>
                <a:lnTo>
                  <a:pt x="1907" y="15698"/>
                </a:lnTo>
                <a:lnTo>
                  <a:pt x="0" y="26060"/>
                </a:lnTo>
                <a:lnTo>
                  <a:pt x="1833" y="36417"/>
                </a:lnTo>
                <a:lnTo>
                  <a:pt x="6959" y="44677"/>
                </a:lnTo>
                <a:lnTo>
                  <a:pt x="14819" y="50143"/>
                </a:lnTo>
                <a:lnTo>
                  <a:pt x="24853" y="52120"/>
                </a:lnTo>
                <a:lnTo>
                  <a:pt x="25272" y="52120"/>
                </a:lnTo>
                <a:lnTo>
                  <a:pt x="35801" y="50143"/>
                </a:lnTo>
                <a:lnTo>
                  <a:pt x="43918" y="44677"/>
                </a:lnTo>
                <a:lnTo>
                  <a:pt x="49142" y="36417"/>
                </a:lnTo>
                <a:lnTo>
                  <a:pt x="50990" y="26060"/>
                </a:lnTo>
                <a:lnTo>
                  <a:pt x="49148" y="15532"/>
                </a:lnTo>
                <a:lnTo>
                  <a:pt x="43972" y="7291"/>
                </a:lnTo>
                <a:lnTo>
                  <a:pt x="35983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674129" y="3988169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17" y="0"/>
                </a:moveTo>
                <a:lnTo>
                  <a:pt x="15366" y="1975"/>
                </a:lnTo>
                <a:lnTo>
                  <a:pt x="7229" y="7439"/>
                </a:lnTo>
                <a:lnTo>
                  <a:pt x="1907" y="15698"/>
                </a:lnTo>
                <a:lnTo>
                  <a:pt x="0" y="26060"/>
                </a:lnTo>
                <a:lnTo>
                  <a:pt x="1834" y="36417"/>
                </a:lnTo>
                <a:lnTo>
                  <a:pt x="6964" y="44677"/>
                </a:lnTo>
                <a:lnTo>
                  <a:pt x="14825" y="50143"/>
                </a:lnTo>
                <a:lnTo>
                  <a:pt x="24853" y="52120"/>
                </a:lnTo>
                <a:lnTo>
                  <a:pt x="25272" y="52120"/>
                </a:lnTo>
                <a:lnTo>
                  <a:pt x="35808" y="50143"/>
                </a:lnTo>
                <a:lnTo>
                  <a:pt x="43929" y="44677"/>
                </a:lnTo>
                <a:lnTo>
                  <a:pt x="49154" y="36417"/>
                </a:lnTo>
                <a:lnTo>
                  <a:pt x="51003" y="26060"/>
                </a:lnTo>
                <a:lnTo>
                  <a:pt x="49161" y="15532"/>
                </a:lnTo>
                <a:lnTo>
                  <a:pt x="43984" y="7291"/>
                </a:lnTo>
                <a:lnTo>
                  <a:pt x="35995" y="1919"/>
                </a:lnTo>
                <a:lnTo>
                  <a:pt x="25717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771394" y="3988169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17" y="0"/>
                </a:moveTo>
                <a:lnTo>
                  <a:pt x="15376" y="1975"/>
                </a:lnTo>
                <a:lnTo>
                  <a:pt x="7239" y="7439"/>
                </a:lnTo>
                <a:lnTo>
                  <a:pt x="1910" y="15698"/>
                </a:lnTo>
                <a:lnTo>
                  <a:pt x="0" y="26060"/>
                </a:lnTo>
                <a:lnTo>
                  <a:pt x="1835" y="36417"/>
                </a:lnTo>
                <a:lnTo>
                  <a:pt x="6965" y="44677"/>
                </a:lnTo>
                <a:lnTo>
                  <a:pt x="14830" y="50143"/>
                </a:lnTo>
                <a:lnTo>
                  <a:pt x="24866" y="52120"/>
                </a:lnTo>
                <a:lnTo>
                  <a:pt x="25285" y="52120"/>
                </a:lnTo>
                <a:lnTo>
                  <a:pt x="35817" y="50143"/>
                </a:lnTo>
                <a:lnTo>
                  <a:pt x="43929" y="44677"/>
                </a:lnTo>
                <a:lnTo>
                  <a:pt x="49145" y="36417"/>
                </a:lnTo>
                <a:lnTo>
                  <a:pt x="50990" y="26060"/>
                </a:lnTo>
                <a:lnTo>
                  <a:pt x="49152" y="15532"/>
                </a:lnTo>
                <a:lnTo>
                  <a:pt x="43983" y="7291"/>
                </a:lnTo>
                <a:lnTo>
                  <a:pt x="35999" y="1919"/>
                </a:lnTo>
                <a:lnTo>
                  <a:pt x="25717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868672" y="3988169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17" y="0"/>
                </a:moveTo>
                <a:lnTo>
                  <a:pt x="15371" y="1975"/>
                </a:lnTo>
                <a:lnTo>
                  <a:pt x="7234" y="7439"/>
                </a:lnTo>
                <a:lnTo>
                  <a:pt x="1909" y="15698"/>
                </a:lnTo>
                <a:lnTo>
                  <a:pt x="0" y="26060"/>
                </a:lnTo>
                <a:lnTo>
                  <a:pt x="1834" y="36417"/>
                </a:lnTo>
                <a:lnTo>
                  <a:pt x="6964" y="44677"/>
                </a:lnTo>
                <a:lnTo>
                  <a:pt x="14825" y="50143"/>
                </a:lnTo>
                <a:lnTo>
                  <a:pt x="24853" y="52120"/>
                </a:lnTo>
                <a:lnTo>
                  <a:pt x="25272" y="52120"/>
                </a:lnTo>
                <a:lnTo>
                  <a:pt x="35803" y="50143"/>
                </a:lnTo>
                <a:lnTo>
                  <a:pt x="43924" y="44677"/>
                </a:lnTo>
                <a:lnTo>
                  <a:pt x="49152" y="36417"/>
                </a:lnTo>
                <a:lnTo>
                  <a:pt x="51003" y="26060"/>
                </a:lnTo>
                <a:lnTo>
                  <a:pt x="49159" y="15532"/>
                </a:lnTo>
                <a:lnTo>
                  <a:pt x="43980" y="7291"/>
                </a:lnTo>
                <a:lnTo>
                  <a:pt x="35990" y="1919"/>
                </a:lnTo>
                <a:lnTo>
                  <a:pt x="25717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35600" y="4494982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66" y="1977"/>
                </a:lnTo>
                <a:lnTo>
                  <a:pt x="7232" y="7443"/>
                </a:lnTo>
                <a:lnTo>
                  <a:pt x="1908" y="15703"/>
                </a:lnTo>
                <a:lnTo>
                  <a:pt x="0" y="26060"/>
                </a:lnTo>
                <a:lnTo>
                  <a:pt x="1835" y="36415"/>
                </a:lnTo>
                <a:lnTo>
                  <a:pt x="6965" y="44670"/>
                </a:lnTo>
                <a:lnTo>
                  <a:pt x="14830" y="50133"/>
                </a:lnTo>
                <a:lnTo>
                  <a:pt x="24866" y="52108"/>
                </a:lnTo>
                <a:lnTo>
                  <a:pt x="25285" y="52108"/>
                </a:lnTo>
                <a:lnTo>
                  <a:pt x="35811" y="50133"/>
                </a:lnTo>
                <a:lnTo>
                  <a:pt x="43924" y="44670"/>
                </a:lnTo>
                <a:lnTo>
                  <a:pt x="49144" y="36415"/>
                </a:lnTo>
                <a:lnTo>
                  <a:pt x="50990" y="26060"/>
                </a:lnTo>
                <a:lnTo>
                  <a:pt x="49150" y="15532"/>
                </a:lnTo>
                <a:lnTo>
                  <a:pt x="43976" y="7291"/>
                </a:lnTo>
                <a:lnTo>
                  <a:pt x="35988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432882" y="4494982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4" h="52704">
                <a:moveTo>
                  <a:pt x="25704" y="0"/>
                </a:moveTo>
                <a:lnTo>
                  <a:pt x="15360" y="1977"/>
                </a:lnTo>
                <a:lnTo>
                  <a:pt x="7227" y="7443"/>
                </a:lnTo>
                <a:lnTo>
                  <a:pt x="1907" y="15703"/>
                </a:lnTo>
                <a:lnTo>
                  <a:pt x="0" y="26060"/>
                </a:lnTo>
                <a:lnTo>
                  <a:pt x="1834" y="36415"/>
                </a:lnTo>
                <a:lnTo>
                  <a:pt x="6964" y="44670"/>
                </a:lnTo>
                <a:lnTo>
                  <a:pt x="14825" y="50133"/>
                </a:lnTo>
                <a:lnTo>
                  <a:pt x="24853" y="52108"/>
                </a:lnTo>
                <a:lnTo>
                  <a:pt x="25285" y="52108"/>
                </a:lnTo>
                <a:lnTo>
                  <a:pt x="35806" y="50133"/>
                </a:lnTo>
                <a:lnTo>
                  <a:pt x="43919" y="44670"/>
                </a:lnTo>
                <a:lnTo>
                  <a:pt x="49142" y="36415"/>
                </a:lnTo>
                <a:lnTo>
                  <a:pt x="50990" y="26060"/>
                </a:lnTo>
                <a:lnTo>
                  <a:pt x="49148" y="15532"/>
                </a:lnTo>
                <a:lnTo>
                  <a:pt x="43972" y="7291"/>
                </a:lnTo>
                <a:lnTo>
                  <a:pt x="35983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296320" y="4577727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5" h="52704">
                <a:moveTo>
                  <a:pt x="25704" y="0"/>
                </a:moveTo>
                <a:lnTo>
                  <a:pt x="15360" y="1976"/>
                </a:lnTo>
                <a:lnTo>
                  <a:pt x="7227" y="7442"/>
                </a:lnTo>
                <a:lnTo>
                  <a:pt x="1907" y="15698"/>
                </a:lnTo>
                <a:lnTo>
                  <a:pt x="0" y="26047"/>
                </a:lnTo>
                <a:lnTo>
                  <a:pt x="1834" y="36404"/>
                </a:lnTo>
                <a:lnTo>
                  <a:pt x="6964" y="44664"/>
                </a:lnTo>
                <a:lnTo>
                  <a:pt x="14825" y="50131"/>
                </a:lnTo>
                <a:lnTo>
                  <a:pt x="24853" y="52108"/>
                </a:lnTo>
                <a:lnTo>
                  <a:pt x="25285" y="52108"/>
                </a:lnTo>
                <a:lnTo>
                  <a:pt x="35808" y="50131"/>
                </a:lnTo>
                <a:lnTo>
                  <a:pt x="43926" y="44664"/>
                </a:lnTo>
                <a:lnTo>
                  <a:pt x="49152" y="36404"/>
                </a:lnTo>
                <a:lnTo>
                  <a:pt x="51003" y="26047"/>
                </a:lnTo>
                <a:lnTo>
                  <a:pt x="49159" y="15526"/>
                </a:lnTo>
                <a:lnTo>
                  <a:pt x="43978" y="7289"/>
                </a:lnTo>
                <a:lnTo>
                  <a:pt x="35985" y="1919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393585" y="4577727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4" h="52704">
                <a:moveTo>
                  <a:pt x="25717" y="0"/>
                </a:moveTo>
                <a:lnTo>
                  <a:pt x="15371" y="1976"/>
                </a:lnTo>
                <a:lnTo>
                  <a:pt x="7234" y="7442"/>
                </a:lnTo>
                <a:lnTo>
                  <a:pt x="1909" y="15698"/>
                </a:lnTo>
                <a:lnTo>
                  <a:pt x="0" y="26047"/>
                </a:lnTo>
                <a:lnTo>
                  <a:pt x="1836" y="36404"/>
                </a:lnTo>
                <a:lnTo>
                  <a:pt x="6970" y="44664"/>
                </a:lnTo>
                <a:lnTo>
                  <a:pt x="14835" y="50131"/>
                </a:lnTo>
                <a:lnTo>
                  <a:pt x="24866" y="52108"/>
                </a:lnTo>
                <a:lnTo>
                  <a:pt x="25285" y="52108"/>
                </a:lnTo>
                <a:lnTo>
                  <a:pt x="35815" y="50131"/>
                </a:lnTo>
                <a:lnTo>
                  <a:pt x="43937" y="44664"/>
                </a:lnTo>
                <a:lnTo>
                  <a:pt x="49165" y="36404"/>
                </a:lnTo>
                <a:lnTo>
                  <a:pt x="51015" y="26047"/>
                </a:lnTo>
                <a:lnTo>
                  <a:pt x="49172" y="15526"/>
                </a:lnTo>
                <a:lnTo>
                  <a:pt x="43991" y="7289"/>
                </a:lnTo>
                <a:lnTo>
                  <a:pt x="35997" y="1919"/>
                </a:lnTo>
                <a:lnTo>
                  <a:pt x="25717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90874" y="4577722"/>
            <a:ext cx="51435" cy="52705"/>
          </a:xfrm>
          <a:custGeom>
            <a:avLst/>
            <a:gdLst/>
            <a:ahLst/>
            <a:cxnLst/>
            <a:rect l="l" t="t" r="r" b="b"/>
            <a:pathLst>
              <a:path w="51434" h="52704">
                <a:moveTo>
                  <a:pt x="25704" y="0"/>
                </a:moveTo>
                <a:lnTo>
                  <a:pt x="15355" y="1977"/>
                </a:lnTo>
                <a:lnTo>
                  <a:pt x="7223" y="7443"/>
                </a:lnTo>
                <a:lnTo>
                  <a:pt x="1905" y="15703"/>
                </a:lnTo>
                <a:lnTo>
                  <a:pt x="0" y="26060"/>
                </a:lnTo>
                <a:lnTo>
                  <a:pt x="1831" y="36409"/>
                </a:lnTo>
                <a:lnTo>
                  <a:pt x="6953" y="44665"/>
                </a:lnTo>
                <a:lnTo>
                  <a:pt x="14808" y="50131"/>
                </a:lnTo>
                <a:lnTo>
                  <a:pt x="24841" y="52108"/>
                </a:lnTo>
                <a:lnTo>
                  <a:pt x="25273" y="52108"/>
                </a:lnTo>
                <a:lnTo>
                  <a:pt x="35806" y="50131"/>
                </a:lnTo>
                <a:lnTo>
                  <a:pt x="43922" y="44665"/>
                </a:lnTo>
                <a:lnTo>
                  <a:pt x="49143" y="36409"/>
                </a:lnTo>
                <a:lnTo>
                  <a:pt x="50990" y="26060"/>
                </a:lnTo>
                <a:lnTo>
                  <a:pt x="49150" y="15537"/>
                </a:lnTo>
                <a:lnTo>
                  <a:pt x="43976" y="7296"/>
                </a:lnTo>
                <a:lnTo>
                  <a:pt x="35988" y="1921"/>
                </a:lnTo>
                <a:lnTo>
                  <a:pt x="25704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610" y="11303"/>
            <a:ext cx="7551889" cy="106482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7787B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 Semilight"/>
                <a:cs typeface="맑은 고딕 Semilight"/>
              </a:defRPr>
            </a:lvl1pPr>
          </a:lstStyle>
          <a:p>
            <a:pPr marL="25400">
              <a:lnSpc>
                <a:spcPts val="142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 Semilight"/>
                <a:cs typeface="맑은 고딕 Semilight"/>
              </a:defRPr>
            </a:lvl1pPr>
          </a:lstStyle>
          <a:p>
            <a:pPr marL="25400">
              <a:lnSpc>
                <a:spcPts val="142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444376" y="3130045"/>
            <a:ext cx="3080833" cy="40526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892345" y="6952838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68" y="0"/>
                </a:moveTo>
                <a:lnTo>
                  <a:pt x="25349" y="0"/>
                </a:lnTo>
                <a:lnTo>
                  <a:pt x="14969" y="1945"/>
                </a:lnTo>
                <a:lnTo>
                  <a:pt x="6969" y="7326"/>
                </a:lnTo>
                <a:lnTo>
                  <a:pt x="1821" y="15457"/>
                </a:lnTo>
                <a:lnTo>
                  <a:pt x="0" y="25653"/>
                </a:lnTo>
                <a:lnTo>
                  <a:pt x="1814" y="36023"/>
                </a:lnTo>
                <a:lnTo>
                  <a:pt x="6916" y="44162"/>
                </a:lnTo>
                <a:lnTo>
                  <a:pt x="14792" y="49480"/>
                </a:lnTo>
                <a:lnTo>
                  <a:pt x="24930" y="51384"/>
                </a:lnTo>
                <a:lnTo>
                  <a:pt x="35127" y="49426"/>
                </a:lnTo>
                <a:lnTo>
                  <a:pt x="43148" y="44019"/>
                </a:lnTo>
                <a:lnTo>
                  <a:pt x="48397" y="35862"/>
                </a:lnTo>
                <a:lnTo>
                  <a:pt x="50279" y="25653"/>
                </a:lnTo>
                <a:lnTo>
                  <a:pt x="48469" y="15457"/>
                </a:lnTo>
                <a:lnTo>
                  <a:pt x="43410" y="7326"/>
                </a:lnTo>
                <a:lnTo>
                  <a:pt x="35657" y="1945"/>
                </a:lnTo>
                <a:lnTo>
                  <a:pt x="25768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952250" y="686437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55" y="0"/>
                </a:moveTo>
                <a:lnTo>
                  <a:pt x="25336" y="0"/>
                </a:lnTo>
                <a:lnTo>
                  <a:pt x="14969" y="1955"/>
                </a:lnTo>
                <a:lnTo>
                  <a:pt x="6972" y="7358"/>
                </a:lnTo>
                <a:lnTo>
                  <a:pt x="1822" y="15510"/>
                </a:lnTo>
                <a:lnTo>
                  <a:pt x="0" y="25717"/>
                </a:lnTo>
                <a:lnTo>
                  <a:pt x="1816" y="36084"/>
                </a:lnTo>
                <a:lnTo>
                  <a:pt x="6921" y="44219"/>
                </a:lnTo>
                <a:lnTo>
                  <a:pt x="14798" y="49532"/>
                </a:lnTo>
                <a:lnTo>
                  <a:pt x="24930" y="51434"/>
                </a:lnTo>
                <a:lnTo>
                  <a:pt x="35129" y="49479"/>
                </a:lnTo>
                <a:lnTo>
                  <a:pt x="43154" y="44076"/>
                </a:lnTo>
                <a:lnTo>
                  <a:pt x="48408" y="35924"/>
                </a:lnTo>
                <a:lnTo>
                  <a:pt x="50292" y="25717"/>
                </a:lnTo>
                <a:lnTo>
                  <a:pt x="48481" y="15510"/>
                </a:lnTo>
                <a:lnTo>
                  <a:pt x="43419" y="7358"/>
                </a:lnTo>
                <a:lnTo>
                  <a:pt x="35659" y="1955"/>
                </a:lnTo>
                <a:lnTo>
                  <a:pt x="25755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472695" y="686437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68" y="0"/>
                </a:moveTo>
                <a:lnTo>
                  <a:pt x="25361" y="0"/>
                </a:lnTo>
                <a:lnTo>
                  <a:pt x="14980" y="1955"/>
                </a:lnTo>
                <a:lnTo>
                  <a:pt x="6975" y="7358"/>
                </a:lnTo>
                <a:lnTo>
                  <a:pt x="1823" y="15510"/>
                </a:lnTo>
                <a:lnTo>
                  <a:pt x="0" y="25717"/>
                </a:lnTo>
                <a:lnTo>
                  <a:pt x="1816" y="36084"/>
                </a:lnTo>
                <a:lnTo>
                  <a:pt x="6919" y="44219"/>
                </a:lnTo>
                <a:lnTo>
                  <a:pt x="14792" y="49532"/>
                </a:lnTo>
                <a:lnTo>
                  <a:pt x="24917" y="51434"/>
                </a:lnTo>
                <a:lnTo>
                  <a:pt x="35122" y="49479"/>
                </a:lnTo>
                <a:lnTo>
                  <a:pt x="43146" y="44076"/>
                </a:lnTo>
                <a:lnTo>
                  <a:pt x="48397" y="35924"/>
                </a:lnTo>
                <a:lnTo>
                  <a:pt x="50279" y="25717"/>
                </a:lnTo>
                <a:lnTo>
                  <a:pt x="48471" y="15510"/>
                </a:lnTo>
                <a:lnTo>
                  <a:pt x="43414" y="7358"/>
                </a:lnTo>
                <a:lnTo>
                  <a:pt x="35663" y="1955"/>
                </a:lnTo>
                <a:lnTo>
                  <a:pt x="25768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015632" y="6777749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55" y="0"/>
                </a:moveTo>
                <a:lnTo>
                  <a:pt x="25361" y="0"/>
                </a:lnTo>
                <a:lnTo>
                  <a:pt x="14985" y="1945"/>
                </a:lnTo>
                <a:lnTo>
                  <a:pt x="6980" y="7326"/>
                </a:lnTo>
                <a:lnTo>
                  <a:pt x="1825" y="15457"/>
                </a:lnTo>
                <a:lnTo>
                  <a:pt x="0" y="25654"/>
                </a:lnTo>
                <a:lnTo>
                  <a:pt x="1818" y="36048"/>
                </a:lnTo>
                <a:lnTo>
                  <a:pt x="6924" y="44180"/>
                </a:lnTo>
                <a:lnTo>
                  <a:pt x="14798" y="49478"/>
                </a:lnTo>
                <a:lnTo>
                  <a:pt x="24917" y="51371"/>
                </a:lnTo>
                <a:lnTo>
                  <a:pt x="35114" y="49415"/>
                </a:lnTo>
                <a:lnTo>
                  <a:pt x="43135" y="44013"/>
                </a:lnTo>
                <a:lnTo>
                  <a:pt x="48384" y="35860"/>
                </a:lnTo>
                <a:lnTo>
                  <a:pt x="50266" y="25654"/>
                </a:lnTo>
                <a:lnTo>
                  <a:pt x="48460" y="15457"/>
                </a:lnTo>
                <a:lnTo>
                  <a:pt x="43407" y="7326"/>
                </a:lnTo>
                <a:lnTo>
                  <a:pt x="35655" y="1945"/>
                </a:lnTo>
                <a:lnTo>
                  <a:pt x="25755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073705" y="6691059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80" y="0"/>
                </a:moveTo>
                <a:lnTo>
                  <a:pt x="25387" y="0"/>
                </a:lnTo>
                <a:lnTo>
                  <a:pt x="14996" y="1945"/>
                </a:lnTo>
                <a:lnTo>
                  <a:pt x="6983" y="7326"/>
                </a:lnTo>
                <a:lnTo>
                  <a:pt x="1825" y="15457"/>
                </a:lnTo>
                <a:lnTo>
                  <a:pt x="0" y="25653"/>
                </a:lnTo>
                <a:lnTo>
                  <a:pt x="1818" y="36048"/>
                </a:lnTo>
                <a:lnTo>
                  <a:pt x="6927" y="44180"/>
                </a:lnTo>
                <a:lnTo>
                  <a:pt x="14808" y="49478"/>
                </a:lnTo>
                <a:lnTo>
                  <a:pt x="24942" y="51371"/>
                </a:lnTo>
                <a:lnTo>
                  <a:pt x="35150" y="49415"/>
                </a:lnTo>
                <a:lnTo>
                  <a:pt x="43170" y="44013"/>
                </a:lnTo>
                <a:lnTo>
                  <a:pt x="48413" y="35860"/>
                </a:lnTo>
                <a:lnTo>
                  <a:pt x="50291" y="25653"/>
                </a:lnTo>
                <a:lnTo>
                  <a:pt x="48485" y="15457"/>
                </a:lnTo>
                <a:lnTo>
                  <a:pt x="43432" y="7326"/>
                </a:lnTo>
                <a:lnTo>
                  <a:pt x="35681" y="1945"/>
                </a:lnTo>
                <a:lnTo>
                  <a:pt x="25780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5105" y="5640895"/>
            <a:ext cx="5159375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77787B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813094" y="10036049"/>
            <a:ext cx="135890" cy="208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맑은 고딕 Semilight"/>
                <a:cs typeface="맑은 고딕 Semilight"/>
              </a:defRPr>
            </a:lvl1pPr>
          </a:lstStyle>
          <a:p>
            <a:pPr marL="25400">
              <a:lnSpc>
                <a:spcPts val="142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://bit.kookmin.ac.k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3178" y="5314772"/>
            <a:ext cx="34391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70" dirty="0">
                <a:solidFill>
                  <a:srgbClr val="77787B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 비즈니스</a:t>
            </a:r>
            <a:r>
              <a:rPr sz="2000" spc="-80" dirty="0">
                <a:solidFill>
                  <a:srgbClr val="77787B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2000" spc="-275" dirty="0">
                <a:solidFill>
                  <a:srgbClr val="77787B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IT전문대학원</a:t>
            </a:r>
            <a:endParaRPr sz="2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5693476"/>
            <a:ext cx="75564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spc="-345" dirty="0"/>
              <a:t>20</a:t>
            </a:r>
            <a:r>
              <a:rPr lang="en-US" sz="3200" spc="-345" dirty="0"/>
              <a:t>23</a:t>
            </a:r>
            <a:r>
              <a:rPr sz="3200" spc="-345" dirty="0"/>
              <a:t>학년도</a:t>
            </a:r>
            <a:r>
              <a:rPr lang="en-US" sz="3200" spc="-345" dirty="0"/>
              <a:t> </a:t>
            </a:r>
            <a:r>
              <a:rPr lang="ko-KR" altLang="en-US" sz="3200" spc="-345" dirty="0"/>
              <a:t>전기 신입생 추가</a:t>
            </a:r>
            <a:r>
              <a:rPr sz="3200" spc="-490" dirty="0" err="1"/>
              <a:t>모집</a:t>
            </a:r>
            <a:r>
              <a:rPr lang="en-US" sz="3200" spc="-490"/>
              <a:t> </a:t>
            </a:r>
            <a:r>
              <a:rPr sz="3200" spc="-490"/>
              <a:t>요강</a:t>
            </a:r>
            <a:endParaRPr sz="3200" spc="-490" dirty="0"/>
          </a:p>
        </p:txBody>
      </p:sp>
      <p:sp>
        <p:nvSpPr>
          <p:cNvPr id="4" name="object 4"/>
          <p:cNvSpPr/>
          <p:nvPr/>
        </p:nvSpPr>
        <p:spPr>
          <a:xfrm>
            <a:off x="3241801" y="3876224"/>
            <a:ext cx="1082040" cy="969010"/>
          </a:xfrm>
          <a:custGeom>
            <a:avLst/>
            <a:gdLst/>
            <a:ahLst/>
            <a:cxnLst/>
            <a:rect l="l" t="t" r="r" b="b"/>
            <a:pathLst>
              <a:path w="1082039" h="969010">
                <a:moveTo>
                  <a:pt x="1078795" y="518147"/>
                </a:moveTo>
                <a:lnTo>
                  <a:pt x="990942" y="518147"/>
                </a:lnTo>
                <a:lnTo>
                  <a:pt x="724522" y="968514"/>
                </a:lnTo>
                <a:lnTo>
                  <a:pt x="1045743" y="721906"/>
                </a:lnTo>
                <a:lnTo>
                  <a:pt x="1056314" y="680958"/>
                </a:lnTo>
                <a:lnTo>
                  <a:pt x="1065170" y="637380"/>
                </a:lnTo>
                <a:lnTo>
                  <a:pt x="1072218" y="591040"/>
                </a:lnTo>
                <a:lnTo>
                  <a:pt x="1077366" y="541810"/>
                </a:lnTo>
                <a:lnTo>
                  <a:pt x="1078795" y="518147"/>
                </a:lnTo>
                <a:close/>
              </a:path>
              <a:path w="1082039" h="969010">
                <a:moveTo>
                  <a:pt x="21043" y="60673"/>
                </a:moveTo>
                <a:lnTo>
                  <a:pt x="0" y="60769"/>
                </a:lnTo>
                <a:lnTo>
                  <a:pt x="0" y="434162"/>
                </a:lnTo>
                <a:lnTo>
                  <a:pt x="1342" y="495939"/>
                </a:lnTo>
                <a:lnTo>
                  <a:pt x="5280" y="553798"/>
                </a:lnTo>
                <a:lnTo>
                  <a:pt x="11683" y="607915"/>
                </a:lnTo>
                <a:lnTo>
                  <a:pt x="20419" y="658465"/>
                </a:lnTo>
                <a:lnTo>
                  <a:pt x="31356" y="705624"/>
                </a:lnTo>
                <a:lnTo>
                  <a:pt x="353910" y="964514"/>
                </a:lnTo>
                <a:lnTo>
                  <a:pt x="97294" y="508507"/>
                </a:lnTo>
                <a:lnTo>
                  <a:pt x="284613" y="508507"/>
                </a:lnTo>
                <a:lnTo>
                  <a:pt x="260629" y="426465"/>
                </a:lnTo>
                <a:lnTo>
                  <a:pt x="455764" y="426465"/>
                </a:lnTo>
                <a:lnTo>
                  <a:pt x="454139" y="381723"/>
                </a:lnTo>
                <a:lnTo>
                  <a:pt x="1081595" y="381723"/>
                </a:lnTo>
                <a:lnTo>
                  <a:pt x="1081595" y="200151"/>
                </a:lnTo>
                <a:lnTo>
                  <a:pt x="540778" y="200151"/>
                </a:lnTo>
                <a:lnTo>
                  <a:pt x="480523" y="165973"/>
                </a:lnTo>
                <a:lnTo>
                  <a:pt x="419082" y="137845"/>
                </a:lnTo>
                <a:lnTo>
                  <a:pt x="357589" y="115183"/>
                </a:lnTo>
                <a:lnTo>
                  <a:pt x="297180" y="97405"/>
                </a:lnTo>
                <a:lnTo>
                  <a:pt x="238990" y="83928"/>
                </a:lnTo>
                <a:lnTo>
                  <a:pt x="184153" y="74170"/>
                </a:lnTo>
                <a:lnTo>
                  <a:pt x="133805" y="67548"/>
                </a:lnTo>
                <a:lnTo>
                  <a:pt x="89081" y="63480"/>
                </a:lnTo>
                <a:lnTo>
                  <a:pt x="51115" y="61382"/>
                </a:lnTo>
                <a:lnTo>
                  <a:pt x="21043" y="60673"/>
                </a:lnTo>
                <a:close/>
              </a:path>
              <a:path w="1082039" h="969010">
                <a:moveTo>
                  <a:pt x="1081595" y="432612"/>
                </a:moveTo>
                <a:lnTo>
                  <a:pt x="829373" y="432612"/>
                </a:lnTo>
                <a:lnTo>
                  <a:pt x="676465" y="916698"/>
                </a:lnTo>
                <a:lnTo>
                  <a:pt x="990942" y="518147"/>
                </a:lnTo>
                <a:lnTo>
                  <a:pt x="1078795" y="518147"/>
                </a:lnTo>
                <a:lnTo>
                  <a:pt x="1080522" y="489561"/>
                </a:lnTo>
                <a:lnTo>
                  <a:pt x="1081595" y="434162"/>
                </a:lnTo>
                <a:lnTo>
                  <a:pt x="1081595" y="432612"/>
                </a:lnTo>
                <a:close/>
              </a:path>
              <a:path w="1082039" h="969010">
                <a:moveTo>
                  <a:pt x="284613" y="508507"/>
                </a:moveTo>
                <a:lnTo>
                  <a:pt x="97294" y="508507"/>
                </a:lnTo>
                <a:lnTo>
                  <a:pt x="403085" y="913752"/>
                </a:lnTo>
                <a:lnTo>
                  <a:pt x="284613" y="508507"/>
                </a:lnTo>
                <a:close/>
              </a:path>
              <a:path w="1082039" h="969010">
                <a:moveTo>
                  <a:pt x="1081595" y="383705"/>
                </a:moveTo>
                <a:lnTo>
                  <a:pt x="636904" y="383705"/>
                </a:lnTo>
                <a:lnTo>
                  <a:pt x="613625" y="785317"/>
                </a:lnTo>
                <a:lnTo>
                  <a:pt x="606602" y="906068"/>
                </a:lnTo>
                <a:lnTo>
                  <a:pt x="829373" y="432612"/>
                </a:lnTo>
                <a:lnTo>
                  <a:pt x="1081595" y="432612"/>
                </a:lnTo>
                <a:lnTo>
                  <a:pt x="1081595" y="383705"/>
                </a:lnTo>
                <a:close/>
              </a:path>
              <a:path w="1082039" h="969010">
                <a:moveTo>
                  <a:pt x="455764" y="426465"/>
                </a:moveTo>
                <a:lnTo>
                  <a:pt x="260629" y="426465"/>
                </a:lnTo>
                <a:lnTo>
                  <a:pt x="473189" y="904633"/>
                </a:lnTo>
                <a:lnTo>
                  <a:pt x="468744" y="783767"/>
                </a:lnTo>
                <a:lnTo>
                  <a:pt x="455764" y="426465"/>
                </a:lnTo>
                <a:close/>
              </a:path>
              <a:path w="1082039" h="969010">
                <a:moveTo>
                  <a:pt x="1081595" y="381723"/>
                </a:moveTo>
                <a:lnTo>
                  <a:pt x="454139" y="381723"/>
                </a:lnTo>
                <a:lnTo>
                  <a:pt x="540143" y="882053"/>
                </a:lnTo>
                <a:lnTo>
                  <a:pt x="636904" y="383705"/>
                </a:lnTo>
                <a:lnTo>
                  <a:pt x="1081595" y="383705"/>
                </a:lnTo>
                <a:lnTo>
                  <a:pt x="1081595" y="381723"/>
                </a:lnTo>
                <a:close/>
              </a:path>
              <a:path w="1082039" h="969010">
                <a:moveTo>
                  <a:pt x="1081595" y="0"/>
                </a:moveTo>
                <a:lnTo>
                  <a:pt x="996331" y="652"/>
                </a:lnTo>
                <a:lnTo>
                  <a:pt x="918201" y="6456"/>
                </a:lnTo>
                <a:lnTo>
                  <a:pt x="847258" y="16419"/>
                </a:lnTo>
                <a:lnTo>
                  <a:pt x="783553" y="29551"/>
                </a:lnTo>
                <a:lnTo>
                  <a:pt x="727140" y="44858"/>
                </a:lnTo>
                <a:lnTo>
                  <a:pt x="677986" y="61382"/>
                </a:lnTo>
                <a:lnTo>
                  <a:pt x="636395" y="78031"/>
                </a:lnTo>
                <a:lnTo>
                  <a:pt x="575441" y="108004"/>
                </a:lnTo>
                <a:lnTo>
                  <a:pt x="540778" y="129603"/>
                </a:lnTo>
                <a:lnTo>
                  <a:pt x="540778" y="200151"/>
                </a:lnTo>
                <a:lnTo>
                  <a:pt x="1081595" y="200151"/>
                </a:lnTo>
                <a:lnTo>
                  <a:pt x="1081595" y="0"/>
                </a:lnTo>
                <a:close/>
              </a:path>
            </a:pathLst>
          </a:custGeom>
          <a:solidFill>
            <a:srgbClr val="022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81803" y="4612195"/>
            <a:ext cx="255904" cy="269240"/>
          </a:xfrm>
          <a:custGeom>
            <a:avLst/>
            <a:gdLst/>
            <a:ahLst/>
            <a:cxnLst/>
            <a:rect l="l" t="t" r="r" b="b"/>
            <a:pathLst>
              <a:path w="255904" h="269239">
                <a:moveTo>
                  <a:pt x="0" y="0"/>
                </a:moveTo>
                <a:lnTo>
                  <a:pt x="17161" y="49097"/>
                </a:lnTo>
                <a:lnTo>
                  <a:pt x="36895" y="94310"/>
                </a:lnTo>
                <a:lnTo>
                  <a:pt x="59069" y="135999"/>
                </a:lnTo>
                <a:lnTo>
                  <a:pt x="83553" y="174523"/>
                </a:lnTo>
                <a:lnTo>
                  <a:pt x="255816" y="268782"/>
                </a:lnTo>
                <a:lnTo>
                  <a:pt x="0" y="0"/>
                </a:lnTo>
                <a:close/>
              </a:path>
            </a:pathLst>
          </a:custGeom>
          <a:solidFill>
            <a:srgbClr val="022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23568" y="4630815"/>
            <a:ext cx="254000" cy="255904"/>
          </a:xfrm>
          <a:custGeom>
            <a:avLst/>
            <a:gdLst/>
            <a:ahLst/>
            <a:cxnLst/>
            <a:rect l="l" t="t" r="r" b="b"/>
            <a:pathLst>
              <a:path w="254000" h="255904">
                <a:moveTo>
                  <a:pt x="253771" y="0"/>
                </a:moveTo>
                <a:lnTo>
                  <a:pt x="0" y="255397"/>
                </a:lnTo>
                <a:lnTo>
                  <a:pt x="154787" y="185039"/>
                </a:lnTo>
                <a:lnTo>
                  <a:pt x="159219" y="179425"/>
                </a:lnTo>
                <a:lnTo>
                  <a:pt x="192549" y="131062"/>
                </a:lnTo>
                <a:lnTo>
                  <a:pt x="215099" y="91357"/>
                </a:lnTo>
                <a:lnTo>
                  <a:pt x="235345" y="48385"/>
                </a:lnTo>
                <a:lnTo>
                  <a:pt x="253174" y="1803"/>
                </a:lnTo>
                <a:lnTo>
                  <a:pt x="253326" y="1206"/>
                </a:lnTo>
                <a:lnTo>
                  <a:pt x="253771" y="0"/>
                </a:lnTo>
                <a:close/>
              </a:path>
            </a:pathLst>
          </a:custGeom>
          <a:solidFill>
            <a:srgbClr val="022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73154" y="4257958"/>
            <a:ext cx="1014730" cy="839469"/>
          </a:xfrm>
          <a:custGeom>
            <a:avLst/>
            <a:gdLst/>
            <a:ahLst/>
            <a:cxnLst/>
            <a:rect l="l" t="t" r="r" b="b"/>
            <a:pathLst>
              <a:path w="1014729" h="839470">
                <a:moveTo>
                  <a:pt x="104749" y="546239"/>
                </a:moveTo>
                <a:lnTo>
                  <a:pt x="139134" y="588260"/>
                </a:lnTo>
                <a:lnTo>
                  <a:pt x="176644" y="626833"/>
                </a:lnTo>
                <a:lnTo>
                  <a:pt x="208695" y="655431"/>
                </a:lnTo>
                <a:lnTo>
                  <a:pt x="242538" y="682393"/>
                </a:lnTo>
                <a:lnTo>
                  <a:pt x="278056" y="707940"/>
                </a:lnTo>
                <a:lnTo>
                  <a:pt x="315137" y="732294"/>
                </a:lnTo>
                <a:lnTo>
                  <a:pt x="361307" y="760115"/>
                </a:lnTo>
                <a:lnTo>
                  <a:pt x="409260" y="786896"/>
                </a:lnTo>
                <a:lnTo>
                  <a:pt x="458723" y="813028"/>
                </a:lnTo>
                <a:lnTo>
                  <a:pt x="509422" y="838898"/>
                </a:lnTo>
                <a:lnTo>
                  <a:pt x="555708" y="815322"/>
                </a:lnTo>
                <a:lnTo>
                  <a:pt x="600978" y="791553"/>
                </a:lnTo>
                <a:lnTo>
                  <a:pt x="645027" y="767300"/>
                </a:lnTo>
                <a:lnTo>
                  <a:pt x="687648" y="742272"/>
                </a:lnTo>
                <a:lnTo>
                  <a:pt x="728637" y="716178"/>
                </a:lnTo>
                <a:lnTo>
                  <a:pt x="768245" y="688439"/>
                </a:lnTo>
                <a:lnTo>
                  <a:pt x="805825" y="659064"/>
                </a:lnTo>
                <a:lnTo>
                  <a:pt x="840663" y="628256"/>
                </a:lnTo>
                <a:lnTo>
                  <a:pt x="750417" y="628256"/>
                </a:lnTo>
                <a:lnTo>
                  <a:pt x="755614" y="623023"/>
                </a:lnTo>
                <a:lnTo>
                  <a:pt x="264464" y="623023"/>
                </a:lnTo>
                <a:lnTo>
                  <a:pt x="104749" y="546239"/>
                </a:lnTo>
                <a:close/>
              </a:path>
              <a:path w="1014729" h="839470">
                <a:moveTo>
                  <a:pt x="905205" y="557898"/>
                </a:moveTo>
                <a:lnTo>
                  <a:pt x="750417" y="628256"/>
                </a:lnTo>
                <a:lnTo>
                  <a:pt x="840663" y="628256"/>
                </a:lnTo>
                <a:lnTo>
                  <a:pt x="841257" y="627731"/>
                </a:lnTo>
                <a:lnTo>
                  <a:pt x="874423" y="594116"/>
                </a:lnTo>
                <a:lnTo>
                  <a:pt x="905205" y="557898"/>
                </a:lnTo>
                <a:close/>
              </a:path>
              <a:path w="1014729" h="839470">
                <a:moveTo>
                  <a:pt x="0" y="323888"/>
                </a:moveTo>
                <a:lnTo>
                  <a:pt x="264464" y="623023"/>
                </a:lnTo>
                <a:lnTo>
                  <a:pt x="755614" y="623023"/>
                </a:lnTo>
                <a:lnTo>
                  <a:pt x="791601" y="586790"/>
                </a:lnTo>
                <a:lnTo>
                  <a:pt x="693165" y="586790"/>
                </a:lnTo>
                <a:lnTo>
                  <a:pt x="695539" y="582777"/>
                </a:lnTo>
                <a:lnTo>
                  <a:pt x="322554" y="582777"/>
                </a:lnTo>
                <a:lnTo>
                  <a:pt x="0" y="323888"/>
                </a:lnTo>
                <a:close/>
              </a:path>
              <a:path w="1014729" h="839470">
                <a:moveTo>
                  <a:pt x="1014387" y="340182"/>
                </a:moveTo>
                <a:lnTo>
                  <a:pt x="693165" y="586790"/>
                </a:lnTo>
                <a:lnTo>
                  <a:pt x="791601" y="586790"/>
                </a:lnTo>
                <a:lnTo>
                  <a:pt x="1004188" y="372846"/>
                </a:lnTo>
                <a:lnTo>
                  <a:pt x="1014387" y="340182"/>
                </a:lnTo>
                <a:close/>
              </a:path>
              <a:path w="1014729" h="839470">
                <a:moveTo>
                  <a:pt x="65938" y="126771"/>
                </a:moveTo>
                <a:lnTo>
                  <a:pt x="322554" y="582777"/>
                </a:lnTo>
                <a:lnTo>
                  <a:pt x="695539" y="582777"/>
                </a:lnTo>
                <a:lnTo>
                  <a:pt x="723817" y="534974"/>
                </a:lnTo>
                <a:lnTo>
                  <a:pt x="645121" y="534974"/>
                </a:lnTo>
                <a:lnTo>
                  <a:pt x="646055" y="532015"/>
                </a:lnTo>
                <a:lnTo>
                  <a:pt x="371728" y="532015"/>
                </a:lnTo>
                <a:lnTo>
                  <a:pt x="65938" y="126771"/>
                </a:lnTo>
                <a:close/>
              </a:path>
              <a:path w="1014729" h="839470">
                <a:moveTo>
                  <a:pt x="959586" y="136410"/>
                </a:moveTo>
                <a:lnTo>
                  <a:pt x="645121" y="534974"/>
                </a:lnTo>
                <a:lnTo>
                  <a:pt x="723817" y="534974"/>
                </a:lnTo>
                <a:lnTo>
                  <a:pt x="959586" y="136410"/>
                </a:lnTo>
                <a:close/>
              </a:path>
              <a:path w="1014729" h="839470">
                <a:moveTo>
                  <a:pt x="229285" y="44742"/>
                </a:moveTo>
                <a:lnTo>
                  <a:pt x="371728" y="532015"/>
                </a:lnTo>
                <a:lnTo>
                  <a:pt x="646055" y="532015"/>
                </a:lnTo>
                <a:lnTo>
                  <a:pt x="648480" y="524332"/>
                </a:lnTo>
                <a:lnTo>
                  <a:pt x="575259" y="524332"/>
                </a:lnTo>
                <a:lnTo>
                  <a:pt x="575342" y="522897"/>
                </a:lnTo>
                <a:lnTo>
                  <a:pt x="441832" y="522897"/>
                </a:lnTo>
                <a:lnTo>
                  <a:pt x="229285" y="44742"/>
                </a:lnTo>
                <a:close/>
              </a:path>
              <a:path w="1014729" h="839470">
                <a:moveTo>
                  <a:pt x="798029" y="50876"/>
                </a:moveTo>
                <a:lnTo>
                  <a:pt x="661885" y="340182"/>
                </a:lnTo>
                <a:lnTo>
                  <a:pt x="575259" y="524332"/>
                </a:lnTo>
                <a:lnTo>
                  <a:pt x="648480" y="524332"/>
                </a:lnTo>
                <a:lnTo>
                  <a:pt x="706653" y="340106"/>
                </a:lnTo>
                <a:lnTo>
                  <a:pt x="798029" y="50876"/>
                </a:lnTo>
                <a:close/>
              </a:path>
              <a:path w="1014729" h="839470">
                <a:moveTo>
                  <a:pt x="422782" y="0"/>
                </a:moveTo>
                <a:lnTo>
                  <a:pt x="437387" y="402031"/>
                </a:lnTo>
                <a:lnTo>
                  <a:pt x="441832" y="522897"/>
                </a:lnTo>
                <a:lnTo>
                  <a:pt x="575342" y="522897"/>
                </a:lnTo>
                <a:lnTo>
                  <a:pt x="576651" y="500329"/>
                </a:lnTo>
                <a:lnTo>
                  <a:pt x="508787" y="500329"/>
                </a:lnTo>
                <a:lnTo>
                  <a:pt x="422782" y="0"/>
                </a:lnTo>
                <a:close/>
              </a:path>
              <a:path w="1014729" h="839470">
                <a:moveTo>
                  <a:pt x="605548" y="1968"/>
                </a:moveTo>
                <a:lnTo>
                  <a:pt x="508787" y="500329"/>
                </a:lnTo>
                <a:lnTo>
                  <a:pt x="576651" y="500329"/>
                </a:lnTo>
                <a:lnTo>
                  <a:pt x="605548" y="1968"/>
                </a:lnTo>
                <a:close/>
              </a:path>
            </a:pathLst>
          </a:custGeom>
          <a:solidFill>
            <a:srgbClr val="022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3145" y="4257954"/>
            <a:ext cx="1014399" cy="8388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41814" y="3764851"/>
            <a:ext cx="1081608" cy="4226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99132" y="4236124"/>
            <a:ext cx="166370" cy="382270"/>
          </a:xfrm>
          <a:custGeom>
            <a:avLst/>
            <a:gdLst/>
            <a:ahLst/>
            <a:cxnLst/>
            <a:rect l="l" t="t" r="r" b="b"/>
            <a:pathLst>
              <a:path w="166370" h="382270">
                <a:moveTo>
                  <a:pt x="0" y="0"/>
                </a:moveTo>
                <a:lnTo>
                  <a:pt x="0" y="21729"/>
                </a:lnTo>
                <a:lnTo>
                  <a:pt x="15445" y="22087"/>
                </a:lnTo>
                <a:lnTo>
                  <a:pt x="24269" y="22769"/>
                </a:lnTo>
                <a:lnTo>
                  <a:pt x="48310" y="45745"/>
                </a:lnTo>
                <a:lnTo>
                  <a:pt x="48310" y="332841"/>
                </a:lnTo>
                <a:lnTo>
                  <a:pt x="20023" y="360943"/>
                </a:lnTo>
                <a:lnTo>
                  <a:pt x="0" y="361568"/>
                </a:lnTo>
                <a:lnTo>
                  <a:pt x="0" y="381787"/>
                </a:lnTo>
                <a:lnTo>
                  <a:pt x="68791" y="380708"/>
                </a:lnTo>
                <a:lnTo>
                  <a:pt x="166001" y="380618"/>
                </a:lnTo>
                <a:lnTo>
                  <a:pt x="166001" y="361568"/>
                </a:lnTo>
                <a:lnTo>
                  <a:pt x="125133" y="354888"/>
                </a:lnTo>
                <a:lnTo>
                  <a:pt x="117652" y="332841"/>
                </a:lnTo>
                <a:lnTo>
                  <a:pt x="117652" y="44170"/>
                </a:lnTo>
                <a:lnTo>
                  <a:pt x="152939" y="20419"/>
                </a:lnTo>
                <a:lnTo>
                  <a:pt x="166001" y="20142"/>
                </a:lnTo>
                <a:lnTo>
                  <a:pt x="166001" y="1168"/>
                </a:lnTo>
                <a:lnTo>
                  <a:pt x="85039" y="1168"/>
                </a:lnTo>
                <a:lnTo>
                  <a:pt x="0" y="0"/>
                </a:lnTo>
                <a:close/>
              </a:path>
              <a:path w="166370" h="382270">
                <a:moveTo>
                  <a:pt x="166001" y="380618"/>
                </a:moveTo>
                <a:lnTo>
                  <a:pt x="88760" y="380618"/>
                </a:lnTo>
                <a:lnTo>
                  <a:pt x="106123" y="380781"/>
                </a:lnTo>
                <a:lnTo>
                  <a:pt x="141670" y="381497"/>
                </a:lnTo>
                <a:lnTo>
                  <a:pt x="160477" y="381660"/>
                </a:lnTo>
                <a:lnTo>
                  <a:pt x="166001" y="381660"/>
                </a:lnTo>
                <a:lnTo>
                  <a:pt x="166001" y="380618"/>
                </a:lnTo>
                <a:close/>
              </a:path>
              <a:path w="166370" h="382270">
                <a:moveTo>
                  <a:pt x="166001" y="12"/>
                </a:moveTo>
                <a:lnTo>
                  <a:pt x="85039" y="1168"/>
                </a:lnTo>
                <a:lnTo>
                  <a:pt x="166001" y="1168"/>
                </a:lnTo>
                <a:lnTo>
                  <a:pt x="166001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97948" y="4221359"/>
            <a:ext cx="335915" cy="396875"/>
          </a:xfrm>
          <a:custGeom>
            <a:avLst/>
            <a:gdLst/>
            <a:ahLst/>
            <a:cxnLst/>
            <a:rect l="l" t="t" r="r" b="b"/>
            <a:pathLst>
              <a:path w="335914" h="396875">
                <a:moveTo>
                  <a:pt x="202514" y="47726"/>
                </a:moveTo>
                <a:lnTo>
                  <a:pt x="133146" y="47726"/>
                </a:lnTo>
                <a:lnTo>
                  <a:pt x="133159" y="347599"/>
                </a:lnTo>
                <a:lnTo>
                  <a:pt x="131914" y="358571"/>
                </a:lnTo>
                <a:lnTo>
                  <a:pt x="97899" y="376056"/>
                </a:lnTo>
                <a:lnTo>
                  <a:pt x="84848" y="376339"/>
                </a:lnTo>
                <a:lnTo>
                  <a:pt x="84848" y="396557"/>
                </a:lnTo>
                <a:lnTo>
                  <a:pt x="148373" y="395478"/>
                </a:lnTo>
                <a:lnTo>
                  <a:pt x="250837" y="395389"/>
                </a:lnTo>
                <a:lnTo>
                  <a:pt x="250837" y="376339"/>
                </a:lnTo>
                <a:lnTo>
                  <a:pt x="209981" y="369646"/>
                </a:lnTo>
                <a:lnTo>
                  <a:pt x="202514" y="347599"/>
                </a:lnTo>
                <a:lnTo>
                  <a:pt x="202514" y="47726"/>
                </a:lnTo>
                <a:close/>
              </a:path>
              <a:path w="335914" h="396875">
                <a:moveTo>
                  <a:pt x="250837" y="395389"/>
                </a:moveTo>
                <a:lnTo>
                  <a:pt x="167335" y="395389"/>
                </a:lnTo>
                <a:lnTo>
                  <a:pt x="245275" y="396443"/>
                </a:lnTo>
                <a:lnTo>
                  <a:pt x="250837" y="396443"/>
                </a:lnTo>
                <a:lnTo>
                  <a:pt x="250837" y="395389"/>
                </a:lnTo>
                <a:close/>
              </a:path>
              <a:path w="335914" h="396875">
                <a:moveTo>
                  <a:pt x="21335" y="0"/>
                </a:moveTo>
                <a:lnTo>
                  <a:pt x="6603" y="0"/>
                </a:lnTo>
                <a:lnTo>
                  <a:pt x="0" y="95504"/>
                </a:lnTo>
                <a:lnTo>
                  <a:pt x="19240" y="95504"/>
                </a:lnTo>
                <a:lnTo>
                  <a:pt x="23483" y="79458"/>
                </a:lnTo>
                <a:lnTo>
                  <a:pt x="26495" y="69842"/>
                </a:lnTo>
                <a:lnTo>
                  <a:pt x="58517" y="48348"/>
                </a:lnTo>
                <a:lnTo>
                  <a:pt x="73913" y="47726"/>
                </a:lnTo>
                <a:lnTo>
                  <a:pt x="333001" y="47726"/>
                </a:lnTo>
                <a:lnTo>
                  <a:pt x="334900" y="14909"/>
                </a:lnTo>
                <a:lnTo>
                  <a:pt x="44538" y="14909"/>
                </a:lnTo>
                <a:lnTo>
                  <a:pt x="22745" y="3454"/>
                </a:lnTo>
                <a:lnTo>
                  <a:pt x="21335" y="0"/>
                </a:lnTo>
                <a:close/>
              </a:path>
              <a:path w="335914" h="396875">
                <a:moveTo>
                  <a:pt x="333001" y="47726"/>
                </a:moveTo>
                <a:lnTo>
                  <a:pt x="286283" y="47726"/>
                </a:lnTo>
                <a:lnTo>
                  <a:pt x="290398" y="48907"/>
                </a:lnTo>
                <a:lnTo>
                  <a:pt x="295287" y="50800"/>
                </a:lnTo>
                <a:lnTo>
                  <a:pt x="309892" y="90271"/>
                </a:lnTo>
                <a:lnTo>
                  <a:pt x="310197" y="95504"/>
                </a:lnTo>
                <a:lnTo>
                  <a:pt x="330238" y="95504"/>
                </a:lnTo>
                <a:lnTo>
                  <a:pt x="333001" y="47726"/>
                </a:lnTo>
                <a:close/>
              </a:path>
              <a:path w="335914" h="396875">
                <a:moveTo>
                  <a:pt x="288899" y="14884"/>
                </a:moveTo>
                <a:lnTo>
                  <a:pt x="51117" y="14884"/>
                </a:lnTo>
                <a:lnTo>
                  <a:pt x="44538" y="14909"/>
                </a:lnTo>
                <a:lnTo>
                  <a:pt x="334900" y="14897"/>
                </a:lnTo>
                <a:lnTo>
                  <a:pt x="288899" y="14884"/>
                </a:lnTo>
                <a:close/>
              </a:path>
              <a:path w="335914" h="396875">
                <a:moveTo>
                  <a:pt x="335762" y="0"/>
                </a:moveTo>
                <a:lnTo>
                  <a:pt x="318909" y="0"/>
                </a:lnTo>
                <a:lnTo>
                  <a:pt x="317309" y="7175"/>
                </a:lnTo>
                <a:lnTo>
                  <a:pt x="315366" y="9512"/>
                </a:lnTo>
                <a:lnTo>
                  <a:pt x="310387" y="11645"/>
                </a:lnTo>
                <a:lnTo>
                  <a:pt x="305447" y="13703"/>
                </a:lnTo>
                <a:lnTo>
                  <a:pt x="297967" y="14897"/>
                </a:lnTo>
                <a:lnTo>
                  <a:pt x="334900" y="14897"/>
                </a:lnTo>
                <a:lnTo>
                  <a:pt x="3357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31508" y="4231290"/>
            <a:ext cx="316865" cy="386715"/>
          </a:xfrm>
          <a:custGeom>
            <a:avLst/>
            <a:gdLst/>
            <a:ahLst/>
            <a:cxnLst/>
            <a:rect l="l" t="t" r="r" b="b"/>
            <a:pathLst>
              <a:path w="316864" h="386714">
                <a:moveTo>
                  <a:pt x="0" y="0"/>
                </a:moveTo>
                <a:lnTo>
                  <a:pt x="0" y="20256"/>
                </a:lnTo>
                <a:lnTo>
                  <a:pt x="19469" y="21175"/>
                </a:lnTo>
                <a:lnTo>
                  <a:pt x="30341" y="22404"/>
                </a:lnTo>
                <a:lnTo>
                  <a:pt x="50660" y="62776"/>
                </a:lnTo>
                <a:lnTo>
                  <a:pt x="50536" y="315583"/>
                </a:lnTo>
                <a:lnTo>
                  <a:pt x="43967" y="357403"/>
                </a:lnTo>
                <a:lnTo>
                  <a:pt x="5537" y="366115"/>
                </a:lnTo>
                <a:lnTo>
                  <a:pt x="0" y="366115"/>
                </a:lnTo>
                <a:lnTo>
                  <a:pt x="0" y="386651"/>
                </a:lnTo>
                <a:lnTo>
                  <a:pt x="32579" y="385955"/>
                </a:lnTo>
                <a:lnTo>
                  <a:pt x="116293" y="385445"/>
                </a:lnTo>
                <a:lnTo>
                  <a:pt x="154064" y="384785"/>
                </a:lnTo>
                <a:lnTo>
                  <a:pt x="221919" y="376679"/>
                </a:lnTo>
                <a:lnTo>
                  <a:pt x="275886" y="352758"/>
                </a:lnTo>
                <a:lnTo>
                  <a:pt x="276385" y="352259"/>
                </a:lnTo>
                <a:lnTo>
                  <a:pt x="148374" y="352259"/>
                </a:lnTo>
                <a:lnTo>
                  <a:pt x="143383" y="352120"/>
                </a:lnTo>
                <a:lnTo>
                  <a:pt x="121856" y="352120"/>
                </a:lnTo>
                <a:lnTo>
                  <a:pt x="121856" y="196596"/>
                </a:lnTo>
                <a:lnTo>
                  <a:pt x="286913" y="196596"/>
                </a:lnTo>
                <a:lnTo>
                  <a:pt x="279247" y="189826"/>
                </a:lnTo>
                <a:lnTo>
                  <a:pt x="268115" y="183195"/>
                </a:lnTo>
                <a:lnTo>
                  <a:pt x="255897" y="177857"/>
                </a:lnTo>
                <a:lnTo>
                  <a:pt x="243809" y="173671"/>
                </a:lnTo>
                <a:lnTo>
                  <a:pt x="233070" y="170497"/>
                </a:lnTo>
                <a:lnTo>
                  <a:pt x="241842" y="166150"/>
                </a:lnTo>
                <a:lnTo>
                  <a:pt x="246756" y="163461"/>
                </a:lnTo>
                <a:lnTo>
                  <a:pt x="121856" y="163461"/>
                </a:lnTo>
                <a:lnTo>
                  <a:pt x="121856" y="30276"/>
                </a:lnTo>
                <a:lnTo>
                  <a:pt x="263564" y="30264"/>
                </a:lnTo>
                <a:lnTo>
                  <a:pt x="261430" y="28180"/>
                </a:lnTo>
                <a:lnTo>
                  <a:pt x="245979" y="18896"/>
                </a:lnTo>
                <a:lnTo>
                  <a:pt x="194895" y="3883"/>
                </a:lnTo>
                <a:lnTo>
                  <a:pt x="165047" y="1206"/>
                </a:lnTo>
                <a:lnTo>
                  <a:pt x="116293" y="1206"/>
                </a:lnTo>
                <a:lnTo>
                  <a:pt x="32560" y="745"/>
                </a:lnTo>
                <a:lnTo>
                  <a:pt x="0" y="0"/>
                </a:lnTo>
                <a:close/>
              </a:path>
              <a:path w="316864" h="386714">
                <a:moveTo>
                  <a:pt x="286913" y="196596"/>
                </a:moveTo>
                <a:lnTo>
                  <a:pt x="146621" y="196596"/>
                </a:lnTo>
                <a:lnTo>
                  <a:pt x="170001" y="197415"/>
                </a:lnTo>
                <a:lnTo>
                  <a:pt x="190655" y="200105"/>
                </a:lnTo>
                <a:lnTo>
                  <a:pt x="234286" y="221390"/>
                </a:lnTo>
                <a:lnTo>
                  <a:pt x="249567" y="268719"/>
                </a:lnTo>
                <a:lnTo>
                  <a:pt x="249551" y="270433"/>
                </a:lnTo>
                <a:lnTo>
                  <a:pt x="239679" y="315583"/>
                </a:lnTo>
                <a:lnTo>
                  <a:pt x="200446" y="346407"/>
                </a:lnTo>
                <a:lnTo>
                  <a:pt x="153974" y="352259"/>
                </a:lnTo>
                <a:lnTo>
                  <a:pt x="276385" y="352259"/>
                </a:lnTo>
                <a:lnTo>
                  <a:pt x="296487" y="332168"/>
                </a:lnTo>
                <a:lnTo>
                  <a:pt x="310707" y="304911"/>
                </a:lnTo>
                <a:lnTo>
                  <a:pt x="316738" y="270433"/>
                </a:lnTo>
                <a:lnTo>
                  <a:pt x="316826" y="265366"/>
                </a:lnTo>
                <a:lnTo>
                  <a:pt x="313889" y="240170"/>
                </a:lnTo>
                <a:lnTo>
                  <a:pt x="305776" y="219362"/>
                </a:lnTo>
                <a:lnTo>
                  <a:pt x="293793" y="202671"/>
                </a:lnTo>
                <a:lnTo>
                  <a:pt x="286913" y="196596"/>
                </a:lnTo>
                <a:close/>
              </a:path>
              <a:path w="316864" h="386714">
                <a:moveTo>
                  <a:pt x="263564" y="30264"/>
                </a:moveTo>
                <a:lnTo>
                  <a:pt x="138252" y="30264"/>
                </a:lnTo>
                <a:lnTo>
                  <a:pt x="149544" y="30463"/>
                </a:lnTo>
                <a:lnTo>
                  <a:pt x="162485" y="31476"/>
                </a:lnTo>
                <a:lnTo>
                  <a:pt x="201510" y="44987"/>
                </a:lnTo>
                <a:lnTo>
                  <a:pt x="223177" y="86067"/>
                </a:lnTo>
                <a:lnTo>
                  <a:pt x="223799" y="93827"/>
                </a:lnTo>
                <a:lnTo>
                  <a:pt x="223799" y="97434"/>
                </a:lnTo>
                <a:lnTo>
                  <a:pt x="208276" y="142159"/>
                </a:lnTo>
                <a:lnTo>
                  <a:pt x="173008" y="160685"/>
                </a:lnTo>
                <a:lnTo>
                  <a:pt x="146621" y="163461"/>
                </a:lnTo>
                <a:lnTo>
                  <a:pt x="246756" y="163461"/>
                </a:lnTo>
                <a:lnTo>
                  <a:pt x="275964" y="136607"/>
                </a:lnTo>
                <a:lnTo>
                  <a:pt x="288328" y="87972"/>
                </a:lnTo>
                <a:lnTo>
                  <a:pt x="288238" y="86067"/>
                </a:lnTo>
                <a:lnTo>
                  <a:pt x="287354" y="73482"/>
                </a:lnTo>
                <a:lnTo>
                  <a:pt x="284489" y="61015"/>
                </a:lnTo>
                <a:lnTo>
                  <a:pt x="279905" y="49936"/>
                </a:lnTo>
                <a:lnTo>
                  <a:pt x="273773" y="40233"/>
                </a:lnTo>
                <a:lnTo>
                  <a:pt x="263564" y="30264"/>
                </a:lnTo>
                <a:close/>
              </a:path>
              <a:path w="316864" h="386714">
                <a:moveTo>
                  <a:pt x="146621" y="762"/>
                </a:moveTo>
                <a:lnTo>
                  <a:pt x="116293" y="1206"/>
                </a:lnTo>
                <a:lnTo>
                  <a:pt x="165047" y="1206"/>
                </a:lnTo>
                <a:lnTo>
                  <a:pt x="161782" y="1018"/>
                </a:lnTo>
                <a:lnTo>
                  <a:pt x="146621" y="7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66970" y="4717182"/>
            <a:ext cx="633587" cy="238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67571" y="726845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68" y="0"/>
                </a:moveTo>
                <a:lnTo>
                  <a:pt x="25349" y="0"/>
                </a:lnTo>
                <a:lnTo>
                  <a:pt x="14975" y="1955"/>
                </a:lnTo>
                <a:lnTo>
                  <a:pt x="6973" y="7359"/>
                </a:lnTo>
                <a:lnTo>
                  <a:pt x="1823" y="15516"/>
                </a:lnTo>
                <a:lnTo>
                  <a:pt x="0" y="25730"/>
                </a:lnTo>
                <a:lnTo>
                  <a:pt x="1816" y="36115"/>
                </a:lnTo>
                <a:lnTo>
                  <a:pt x="6921" y="44238"/>
                </a:lnTo>
                <a:lnTo>
                  <a:pt x="14798" y="49531"/>
                </a:lnTo>
                <a:lnTo>
                  <a:pt x="24930" y="51422"/>
                </a:lnTo>
                <a:lnTo>
                  <a:pt x="35134" y="49472"/>
                </a:lnTo>
                <a:lnTo>
                  <a:pt x="43159" y="44081"/>
                </a:lnTo>
                <a:lnTo>
                  <a:pt x="48409" y="35938"/>
                </a:lnTo>
                <a:lnTo>
                  <a:pt x="50291" y="25730"/>
                </a:lnTo>
                <a:lnTo>
                  <a:pt x="48481" y="15516"/>
                </a:lnTo>
                <a:lnTo>
                  <a:pt x="43421" y="7359"/>
                </a:lnTo>
                <a:lnTo>
                  <a:pt x="35665" y="1955"/>
                </a:lnTo>
                <a:lnTo>
                  <a:pt x="25768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48211" y="661066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25768" y="0"/>
                </a:moveTo>
                <a:lnTo>
                  <a:pt x="25349" y="0"/>
                </a:lnTo>
                <a:lnTo>
                  <a:pt x="14969" y="1952"/>
                </a:lnTo>
                <a:lnTo>
                  <a:pt x="6969" y="7348"/>
                </a:lnTo>
                <a:lnTo>
                  <a:pt x="1821" y="15500"/>
                </a:lnTo>
                <a:lnTo>
                  <a:pt x="0" y="25717"/>
                </a:lnTo>
                <a:lnTo>
                  <a:pt x="1814" y="36089"/>
                </a:lnTo>
                <a:lnTo>
                  <a:pt x="6916" y="44210"/>
                </a:lnTo>
                <a:lnTo>
                  <a:pt x="14792" y="49504"/>
                </a:lnTo>
                <a:lnTo>
                  <a:pt x="24930" y="51396"/>
                </a:lnTo>
                <a:lnTo>
                  <a:pt x="35132" y="49450"/>
                </a:lnTo>
                <a:lnTo>
                  <a:pt x="43153" y="44067"/>
                </a:lnTo>
                <a:lnTo>
                  <a:pt x="48399" y="35928"/>
                </a:lnTo>
                <a:lnTo>
                  <a:pt x="50279" y="25717"/>
                </a:lnTo>
                <a:lnTo>
                  <a:pt x="48471" y="15500"/>
                </a:lnTo>
                <a:lnTo>
                  <a:pt x="43414" y="7348"/>
                </a:lnTo>
                <a:lnTo>
                  <a:pt x="35663" y="1952"/>
                </a:lnTo>
                <a:lnTo>
                  <a:pt x="25768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20039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7" y="1951"/>
                </a:lnTo>
                <a:lnTo>
                  <a:pt x="7135" y="7346"/>
                </a:lnTo>
                <a:lnTo>
                  <a:pt x="1883" y="15494"/>
                </a:lnTo>
                <a:lnTo>
                  <a:pt x="0" y="25704"/>
                </a:lnTo>
                <a:lnTo>
                  <a:pt x="1810" y="35914"/>
                </a:lnTo>
                <a:lnTo>
                  <a:pt x="6870" y="44062"/>
                </a:lnTo>
                <a:lnTo>
                  <a:pt x="14626" y="49457"/>
                </a:lnTo>
                <a:lnTo>
                  <a:pt x="24523" y="51409"/>
                </a:lnTo>
                <a:lnTo>
                  <a:pt x="24942" y="51409"/>
                </a:lnTo>
                <a:lnTo>
                  <a:pt x="35318" y="49457"/>
                </a:lnTo>
                <a:lnTo>
                  <a:pt x="43324" y="44062"/>
                </a:lnTo>
                <a:lnTo>
                  <a:pt x="48479" y="35914"/>
                </a:lnTo>
                <a:lnTo>
                  <a:pt x="50304" y="25704"/>
                </a:lnTo>
                <a:lnTo>
                  <a:pt x="48486" y="15317"/>
                </a:lnTo>
                <a:lnTo>
                  <a:pt x="43375" y="7189"/>
                </a:lnTo>
                <a:lnTo>
                  <a:pt x="35490" y="1892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15956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1"/>
                </a:lnTo>
                <a:lnTo>
                  <a:pt x="7131" y="7346"/>
                </a:lnTo>
                <a:lnTo>
                  <a:pt x="1881" y="15494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6" y="49457"/>
                </a:lnTo>
                <a:lnTo>
                  <a:pt x="43318" y="44062"/>
                </a:lnTo>
                <a:lnTo>
                  <a:pt x="48468" y="35914"/>
                </a:lnTo>
                <a:lnTo>
                  <a:pt x="50292" y="25704"/>
                </a:lnTo>
                <a:lnTo>
                  <a:pt x="48475" y="15317"/>
                </a:lnTo>
                <a:lnTo>
                  <a:pt x="43368" y="7189"/>
                </a:lnTo>
                <a:lnTo>
                  <a:pt x="35488" y="1892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11874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7" y="1951"/>
                </a:lnTo>
                <a:lnTo>
                  <a:pt x="7132" y="7346"/>
                </a:lnTo>
                <a:lnTo>
                  <a:pt x="1882" y="15494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8" y="49457"/>
                </a:lnTo>
                <a:lnTo>
                  <a:pt x="43324" y="44062"/>
                </a:lnTo>
                <a:lnTo>
                  <a:pt x="48479" y="35914"/>
                </a:lnTo>
                <a:lnTo>
                  <a:pt x="50304" y="25704"/>
                </a:lnTo>
                <a:lnTo>
                  <a:pt x="48486" y="15317"/>
                </a:lnTo>
                <a:lnTo>
                  <a:pt x="43376" y="7189"/>
                </a:lnTo>
                <a:lnTo>
                  <a:pt x="35495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4568" y="407345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36" y="0"/>
                </a:moveTo>
                <a:lnTo>
                  <a:pt x="15141" y="1950"/>
                </a:lnTo>
                <a:lnTo>
                  <a:pt x="7124" y="7342"/>
                </a:lnTo>
                <a:lnTo>
                  <a:pt x="1879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02" y="49436"/>
                </a:lnTo>
                <a:lnTo>
                  <a:pt x="43299" y="44049"/>
                </a:lnTo>
                <a:lnTo>
                  <a:pt x="48445" y="35910"/>
                </a:lnTo>
                <a:lnTo>
                  <a:pt x="50266" y="25704"/>
                </a:lnTo>
                <a:lnTo>
                  <a:pt x="48451" y="15312"/>
                </a:lnTo>
                <a:lnTo>
                  <a:pt x="43349" y="7185"/>
                </a:lnTo>
                <a:lnTo>
                  <a:pt x="35473" y="1891"/>
                </a:lnTo>
                <a:lnTo>
                  <a:pt x="25336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0480" y="407345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46" y="1950"/>
                </a:lnTo>
                <a:lnTo>
                  <a:pt x="7126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06" y="49436"/>
                </a:lnTo>
                <a:lnTo>
                  <a:pt x="43311" y="44049"/>
                </a:lnTo>
                <a:lnTo>
                  <a:pt x="48466" y="35910"/>
                </a:lnTo>
                <a:lnTo>
                  <a:pt x="50292" y="25704"/>
                </a:lnTo>
                <a:lnTo>
                  <a:pt x="48473" y="15312"/>
                </a:lnTo>
                <a:lnTo>
                  <a:pt x="43364" y="7185"/>
                </a:lnTo>
                <a:lnTo>
                  <a:pt x="35483" y="1891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821" y="415503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0"/>
                </a:lnTo>
                <a:lnTo>
                  <a:pt x="7131" y="7342"/>
                </a:lnTo>
                <a:lnTo>
                  <a:pt x="1881" y="15489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6" y="49457"/>
                </a:lnTo>
                <a:lnTo>
                  <a:pt x="43318" y="44062"/>
                </a:lnTo>
                <a:lnTo>
                  <a:pt x="48468" y="35914"/>
                </a:lnTo>
                <a:lnTo>
                  <a:pt x="50292" y="25704"/>
                </a:lnTo>
                <a:lnTo>
                  <a:pt x="48475" y="15328"/>
                </a:lnTo>
                <a:lnTo>
                  <a:pt x="43368" y="7199"/>
                </a:lnTo>
                <a:lnTo>
                  <a:pt x="35488" y="1896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1743" y="415503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0"/>
                </a:lnTo>
                <a:lnTo>
                  <a:pt x="7131" y="7342"/>
                </a:lnTo>
                <a:lnTo>
                  <a:pt x="1881" y="15489"/>
                </a:lnTo>
                <a:lnTo>
                  <a:pt x="0" y="25704"/>
                </a:lnTo>
                <a:lnTo>
                  <a:pt x="1808" y="35914"/>
                </a:lnTo>
                <a:lnTo>
                  <a:pt x="6864" y="44062"/>
                </a:lnTo>
                <a:lnTo>
                  <a:pt x="14616" y="49457"/>
                </a:lnTo>
                <a:lnTo>
                  <a:pt x="24510" y="51409"/>
                </a:lnTo>
                <a:lnTo>
                  <a:pt x="24930" y="51409"/>
                </a:lnTo>
                <a:lnTo>
                  <a:pt x="35306" y="49457"/>
                </a:lnTo>
                <a:lnTo>
                  <a:pt x="43311" y="44062"/>
                </a:lnTo>
                <a:lnTo>
                  <a:pt x="48466" y="35914"/>
                </a:lnTo>
                <a:lnTo>
                  <a:pt x="50291" y="25704"/>
                </a:lnTo>
                <a:lnTo>
                  <a:pt x="48473" y="15328"/>
                </a:lnTo>
                <a:lnTo>
                  <a:pt x="43364" y="7199"/>
                </a:lnTo>
                <a:lnTo>
                  <a:pt x="35483" y="1896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7662" y="4155037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41" y="1950"/>
                </a:lnTo>
                <a:lnTo>
                  <a:pt x="7121" y="7342"/>
                </a:lnTo>
                <a:lnTo>
                  <a:pt x="1878" y="15489"/>
                </a:lnTo>
                <a:lnTo>
                  <a:pt x="0" y="25704"/>
                </a:lnTo>
                <a:lnTo>
                  <a:pt x="1806" y="35914"/>
                </a:lnTo>
                <a:lnTo>
                  <a:pt x="6857" y="44062"/>
                </a:lnTo>
                <a:lnTo>
                  <a:pt x="14605" y="49457"/>
                </a:lnTo>
                <a:lnTo>
                  <a:pt x="24498" y="51409"/>
                </a:lnTo>
                <a:lnTo>
                  <a:pt x="24917" y="51409"/>
                </a:lnTo>
                <a:lnTo>
                  <a:pt x="35304" y="49457"/>
                </a:lnTo>
                <a:lnTo>
                  <a:pt x="43308" y="44062"/>
                </a:lnTo>
                <a:lnTo>
                  <a:pt x="48457" y="35914"/>
                </a:lnTo>
                <a:lnTo>
                  <a:pt x="50279" y="25704"/>
                </a:lnTo>
                <a:lnTo>
                  <a:pt x="48464" y="15323"/>
                </a:lnTo>
                <a:lnTo>
                  <a:pt x="43362" y="7194"/>
                </a:lnTo>
                <a:lnTo>
                  <a:pt x="35486" y="1894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36930" y="635012"/>
            <a:ext cx="6286144" cy="431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20039" y="745997"/>
            <a:ext cx="417286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국민대학교 </a:t>
            </a:r>
            <a:r>
              <a:rPr sz="1200" b="1" spc="-14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비즈니스IT전문대학원</a:t>
            </a:r>
            <a:r>
              <a:rPr 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4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0" spc="1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20</a:t>
            </a:r>
            <a:r>
              <a:rPr lang="en-US" sz="1200" b="0" spc="1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23 </a:t>
            </a:r>
            <a:r>
              <a:rPr lang="ko-KR" altLang="en-US" sz="1200" b="0" spc="1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전기 </a:t>
            </a:r>
            <a:r>
              <a:rPr sz="1200" b="0" spc="-165" dirty="0" err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신입생</a:t>
            </a:r>
            <a:r>
              <a:rPr sz="1200" b="0" spc="-2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 </a:t>
            </a:r>
            <a:r>
              <a:rPr lang="ko-KR" altLang="en-US" sz="1200" b="0" spc="-2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추가</a:t>
            </a:r>
            <a:r>
              <a:rPr sz="1200" b="0" spc="-165" dirty="0" err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모집</a:t>
            </a:r>
            <a:r>
              <a:rPr lang="en-US" altLang="ko-KR" sz="1200" b="0" spc="-165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 </a:t>
            </a:r>
            <a:r>
              <a:rPr sz="1200" b="0" spc="-165" dirty="0" err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요강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48153" y="10040004"/>
            <a:ext cx="414785" cy="40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83297" y="10067721"/>
            <a:ext cx="165370" cy="172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93945" y="10107927"/>
            <a:ext cx="175844" cy="1279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918" y="10111271"/>
            <a:ext cx="635378" cy="12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6450" y="1469634"/>
            <a:ext cx="1028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모집전공 및</a:t>
            </a:r>
            <a:r>
              <a:rPr sz="1200" b="1" spc="-12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인원</a:t>
            </a:r>
            <a:endParaRPr sz="12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6454" y="1802372"/>
            <a:ext cx="11267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</a:t>
            </a:r>
            <a:r>
              <a:rPr sz="1100" b="1" spc="-17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b="1" spc="-15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석사과정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6450" y="5570463"/>
            <a:ext cx="175513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8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전형일정(</a:t>
            </a:r>
            <a:r>
              <a:rPr sz="1200" b="1" spc="-85" dirty="0" err="1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석사과정</a:t>
            </a:r>
            <a:r>
              <a:rPr sz="1200" b="1" spc="-170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14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)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6450" y="8699500"/>
            <a:ext cx="2498400" cy="95923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endParaRPr lang="en-US" altLang="ko-KR" sz="1100" b="1" spc="-15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등록금</a:t>
            </a:r>
            <a:r>
              <a:rPr sz="1100" b="1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납부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lang="en-US" altLang="ko-KR" sz="1100" b="1" spc="-65" dirty="0">
                <a:latin typeface="맑은 고딕" panose="020B0503020000020004" pitchFamily="50" charset="-127"/>
                <a:cs typeface="맑은 고딕"/>
              </a:rPr>
              <a:t>2023. 01. 16.(</a:t>
            </a:r>
            <a:r>
              <a:rPr lang="ko-KR" altLang="en-US" sz="1100" b="1" spc="-65" dirty="0">
                <a:latin typeface="맑은 고딕" panose="020B0503020000020004" pitchFamily="50" charset="-127"/>
                <a:cs typeface="맑은 고딕"/>
              </a:rPr>
              <a:t>월</a:t>
            </a:r>
            <a:r>
              <a:rPr lang="en-US" altLang="ko-KR" sz="1100" b="1" spc="-65" dirty="0">
                <a:latin typeface="맑은 고딕" panose="020B0503020000020004" pitchFamily="50" charset="-127"/>
                <a:cs typeface="맑은 고딕"/>
              </a:rPr>
              <a:t>) ~ 01. 18.(</a:t>
            </a:r>
            <a:r>
              <a:rPr lang="ko-KR" altLang="en-US" sz="1100" b="1" spc="-65" dirty="0">
                <a:latin typeface="맑은 고딕" panose="020B0503020000020004" pitchFamily="50" charset="-127"/>
                <a:cs typeface="맑은 고딕"/>
              </a:rPr>
              <a:t>수</a:t>
            </a:r>
            <a:r>
              <a:rPr lang="en-US" altLang="ko-KR" sz="1100" b="1" spc="-65" dirty="0">
                <a:latin typeface="맑은 고딕" panose="020B0503020000020004" pitchFamily="50" charset="-127"/>
                <a:cs typeface="맑은 고딕"/>
              </a:rPr>
              <a:t>)  16:00</a:t>
            </a: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sz="800" spc="-15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lang="en-US" sz="800" spc="-15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우리은행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전국 각</a:t>
            </a:r>
            <a:r>
              <a:rPr sz="800" spc="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지점</a:t>
            </a: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97499" y="1469634"/>
            <a:ext cx="5530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지원자격</a:t>
            </a:r>
            <a:endParaRPr sz="12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97499" y="1743699"/>
            <a:ext cx="2566670" cy="985911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70180" indent="-157480">
              <a:lnSpc>
                <a:spcPct val="100000"/>
              </a:lnSpc>
              <a:spcBef>
                <a:spcPts val="560"/>
              </a:spcBef>
              <a:buChar char="□"/>
              <a:tabLst>
                <a:tab pos="170815" algn="l"/>
              </a:tabLst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석사과정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267335" lvl="1" indent="-89535">
              <a:lnSpc>
                <a:spcPct val="100000"/>
              </a:lnSpc>
              <a:spcBef>
                <a:spcPts val="420"/>
              </a:spcBef>
              <a:buChar char="-"/>
              <a:tabLst>
                <a:tab pos="266065" algn="l"/>
              </a:tabLst>
            </a:pPr>
            <a:r>
              <a:rPr sz="1000" spc="2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국내</a:t>
            </a:r>
            <a:r>
              <a:rPr lang="ko-KR" altLang="en-US" sz="1000" spc="20" dirty="0" err="1">
                <a:latin typeface="맑은 고딕" panose="020B0503020000020004" pitchFamily="50" charset="-127"/>
                <a:cs typeface="바탕"/>
              </a:rPr>
              <a:t>ㆍ</a:t>
            </a:r>
            <a:r>
              <a:rPr sz="1000" spc="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외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대학 학사학위 소유자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또는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267335">
              <a:lnSpc>
                <a:spcPct val="100000"/>
              </a:lnSpc>
              <a:spcBef>
                <a:spcPts val="200"/>
              </a:spcBef>
            </a:pPr>
            <a:r>
              <a:rPr sz="1000" b="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20</a:t>
            </a:r>
            <a:r>
              <a:rPr lang="en-US" sz="1000" b="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23</a:t>
            </a:r>
            <a:r>
              <a:rPr sz="100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년 </a:t>
            </a:r>
            <a:r>
              <a:rPr lang="en-US" altLang="ko-KR"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월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졸업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예정자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267335" marR="5080" lvl="1" indent="-89535">
              <a:lnSpc>
                <a:spcPct val="116700"/>
              </a:lnSpc>
              <a:buChar char="-"/>
              <a:tabLst>
                <a:tab pos="26606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법령에 의하여 이와 동등 이상의 학력이 있다고 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인정된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97499" y="4036304"/>
            <a:ext cx="5530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전형방법</a:t>
            </a:r>
            <a:endParaRPr sz="12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97499" y="4330944"/>
            <a:ext cx="11868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서류전형 및</a:t>
            </a:r>
            <a:r>
              <a:rPr sz="11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면접전형</a:t>
            </a:r>
            <a:endParaRPr sz="11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173665" y="7355362"/>
            <a:ext cx="2564130" cy="0"/>
          </a:xfrm>
          <a:custGeom>
            <a:avLst/>
            <a:gdLst/>
            <a:ahLst/>
            <a:cxnLst/>
            <a:rect l="l" t="t" r="r" b="b"/>
            <a:pathLst>
              <a:path w="2564129">
                <a:moveTo>
                  <a:pt x="0" y="0"/>
                </a:moveTo>
                <a:lnTo>
                  <a:pt x="2563698" y="0"/>
                </a:lnTo>
              </a:path>
            </a:pathLst>
          </a:custGeom>
          <a:ln w="25400">
            <a:solidFill>
              <a:srgbClr val="77787B"/>
            </a:solidFill>
            <a:prstDash val="dot"/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122899" y="73553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762747" y="73553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122899" y="525677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762747" y="525677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73665" y="5272563"/>
            <a:ext cx="2564130" cy="0"/>
          </a:xfrm>
          <a:custGeom>
            <a:avLst/>
            <a:gdLst/>
            <a:ahLst/>
            <a:cxnLst/>
            <a:rect l="l" t="t" r="r" b="b"/>
            <a:pathLst>
              <a:path w="2564129">
                <a:moveTo>
                  <a:pt x="0" y="0"/>
                </a:moveTo>
                <a:lnTo>
                  <a:pt x="2563698" y="0"/>
                </a:lnTo>
              </a:path>
            </a:pathLst>
          </a:custGeom>
          <a:ln w="25400">
            <a:solidFill>
              <a:srgbClr val="77787B"/>
            </a:solidFill>
            <a:prstDash val="dot"/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122899" y="527256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762747" y="527256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173665" y="5793263"/>
            <a:ext cx="2564130" cy="0"/>
          </a:xfrm>
          <a:custGeom>
            <a:avLst/>
            <a:gdLst/>
            <a:ahLst/>
            <a:cxnLst/>
            <a:rect l="l" t="t" r="r" b="b"/>
            <a:pathLst>
              <a:path w="2564129">
                <a:moveTo>
                  <a:pt x="0" y="0"/>
                </a:moveTo>
                <a:lnTo>
                  <a:pt x="2563698" y="0"/>
                </a:lnTo>
              </a:path>
            </a:pathLst>
          </a:custGeom>
          <a:ln w="25400">
            <a:solidFill>
              <a:srgbClr val="77787B"/>
            </a:solidFill>
            <a:prstDash val="dot"/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122899" y="579326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762747" y="579326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173665" y="6313962"/>
            <a:ext cx="2564130" cy="0"/>
          </a:xfrm>
          <a:custGeom>
            <a:avLst/>
            <a:gdLst/>
            <a:ahLst/>
            <a:cxnLst/>
            <a:rect l="l" t="t" r="r" b="b"/>
            <a:pathLst>
              <a:path w="2564129">
                <a:moveTo>
                  <a:pt x="0" y="0"/>
                </a:moveTo>
                <a:lnTo>
                  <a:pt x="2563698" y="0"/>
                </a:lnTo>
              </a:path>
            </a:pathLst>
          </a:custGeom>
          <a:ln w="25400">
            <a:solidFill>
              <a:srgbClr val="77787B"/>
            </a:solidFill>
            <a:prstDash val="dot"/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122899" y="63139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762747" y="63139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173665" y="6834662"/>
            <a:ext cx="2564130" cy="0"/>
          </a:xfrm>
          <a:custGeom>
            <a:avLst/>
            <a:gdLst/>
            <a:ahLst/>
            <a:cxnLst/>
            <a:rect l="l" t="t" r="r" b="b"/>
            <a:pathLst>
              <a:path w="2564129">
                <a:moveTo>
                  <a:pt x="0" y="0"/>
                </a:moveTo>
                <a:lnTo>
                  <a:pt x="2563698" y="0"/>
                </a:lnTo>
              </a:path>
            </a:pathLst>
          </a:custGeom>
          <a:ln w="25400">
            <a:solidFill>
              <a:srgbClr val="77787B"/>
            </a:solidFill>
            <a:prstDash val="dot"/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122899" y="68346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762747" y="683466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88446" y="6341471"/>
            <a:ext cx="509270" cy="42037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5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적성태도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lang="en-US" sz="100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4</a:t>
            </a:r>
            <a:r>
              <a:rPr sz="1000" b="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0점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72519" y="6862171"/>
            <a:ext cx="425197" cy="41357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405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총점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b="0" spc="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100점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110199" y="1341822"/>
            <a:ext cx="2665730" cy="0"/>
          </a:xfrm>
          <a:custGeom>
            <a:avLst/>
            <a:gdLst/>
            <a:ahLst/>
            <a:cxnLst/>
            <a:rect l="l" t="t" r="r" b="b"/>
            <a:pathLst>
              <a:path w="2665729">
                <a:moveTo>
                  <a:pt x="0" y="0"/>
                </a:moveTo>
                <a:lnTo>
                  <a:pt x="26652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59150" y="5403282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59150" y="1341822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110199" y="3868991"/>
            <a:ext cx="2665730" cy="0"/>
          </a:xfrm>
          <a:custGeom>
            <a:avLst/>
            <a:gdLst/>
            <a:ahLst/>
            <a:cxnLst/>
            <a:rect l="l" t="t" r="r" b="b"/>
            <a:pathLst>
              <a:path w="2665729">
                <a:moveTo>
                  <a:pt x="0" y="0"/>
                </a:moveTo>
                <a:lnTo>
                  <a:pt x="26652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110199" y="4669091"/>
            <a:ext cx="2665730" cy="0"/>
          </a:xfrm>
          <a:custGeom>
            <a:avLst/>
            <a:gdLst/>
            <a:ahLst/>
            <a:cxnLst/>
            <a:rect l="l" t="t" r="r" b="b"/>
            <a:pathLst>
              <a:path w="2665729">
                <a:moveTo>
                  <a:pt x="0" y="0"/>
                </a:moveTo>
                <a:lnTo>
                  <a:pt x="26652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39559" y="2088426"/>
            <a:ext cx="2697480" cy="910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205" indent="-97155">
              <a:lnSpc>
                <a:spcPct val="100000"/>
              </a:lnSpc>
              <a:buSzPct val="110000"/>
              <a:buFont typeface=""/>
              <a:buChar char="-"/>
              <a:tabLst>
                <a:tab pos="116839" algn="l"/>
              </a:tabLst>
            </a:pPr>
            <a:r>
              <a:rPr sz="1000" b="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비즈니스 </a:t>
            </a:r>
            <a:r>
              <a:rPr sz="1000" spc="-1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IT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전공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19380">
              <a:lnSpc>
                <a:spcPct val="100000"/>
              </a:lnSpc>
              <a:spcBef>
                <a:spcPts val="740"/>
              </a:spcBef>
            </a:pPr>
            <a:r>
              <a:rPr sz="10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(비즈니스애널리틱스(BA)트랙,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000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고객경험(CX)트랙)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07314" indent="-88265">
              <a:lnSpc>
                <a:spcPct val="100000"/>
              </a:lnSpc>
              <a:spcBef>
                <a:spcPts val="785"/>
              </a:spcBef>
              <a:buFont typeface=""/>
              <a:buChar char="-"/>
              <a:tabLst>
                <a:tab pos="107950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트레이딩시스템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전공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86360">
              <a:lnSpc>
                <a:spcPct val="100000"/>
              </a:lnSpc>
              <a:spcBef>
                <a:spcPts val="785"/>
              </a:spcBef>
            </a:pPr>
            <a:endParaRPr sz="1000" spc="-125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xfrm>
            <a:off x="6813094" y="10036049"/>
            <a:ext cx="13589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0"/>
              </a:lnSpc>
            </a:pPr>
            <a:r>
              <a:rPr spc="-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63" name="object 58"/>
          <p:cNvSpPr txBox="1"/>
          <p:nvPr/>
        </p:nvSpPr>
        <p:spPr>
          <a:xfrm>
            <a:off x="752426" y="3485938"/>
            <a:ext cx="2697480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  <a:buSzPct val="110000"/>
              <a:tabLst>
                <a:tab pos="116839" algn="l"/>
              </a:tabLst>
            </a:pP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9049">
              <a:lnSpc>
                <a:spcPct val="100000"/>
              </a:lnSpc>
              <a:spcBef>
                <a:spcPts val="785"/>
              </a:spcBef>
              <a:tabLst>
                <a:tab pos="107950" algn="l"/>
              </a:tabLst>
            </a:pPr>
            <a:endParaRPr lang="en-US" altLang="ko-KR" sz="1000" spc="-135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9049">
              <a:lnSpc>
                <a:spcPct val="100000"/>
              </a:lnSpc>
              <a:spcBef>
                <a:spcPts val="785"/>
              </a:spcBef>
              <a:tabLst>
                <a:tab pos="107950" algn="l"/>
              </a:tabLst>
            </a:pP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6918" y="4563024"/>
            <a:ext cx="3065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주중 및 토요일 수업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주중 </a:t>
            </a:r>
            <a:r>
              <a:rPr lang="ko-KR" altLang="en-US" sz="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야간수업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가능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전공별 모집인원은 지원자에 따라 정하되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운영위원회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주임교수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전공별 모집인원을 조정하여 결정함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석사과정의 트랙은 지정된 일련의 과목을 이수 한 경우    트랙 이수의 자격이 주어지며 복수 트랙을 선택할 수 있음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object 48"/>
          <p:cNvSpPr txBox="1"/>
          <p:nvPr/>
        </p:nvSpPr>
        <p:spPr>
          <a:xfrm>
            <a:off x="5112044" y="5846825"/>
            <a:ext cx="661670" cy="41357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5"/>
              </a:spcBef>
            </a:pPr>
            <a:r>
              <a:rPr sz="1100" b="1" spc="-15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전공</a:t>
            </a:r>
            <a:r>
              <a:rPr lang="ko-KR" altLang="en-US"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적합성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lang="en-US" sz="100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4</a:t>
            </a:r>
            <a:r>
              <a:rPr sz="1000" b="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0점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68" name="object 47"/>
          <p:cNvSpPr txBox="1"/>
          <p:nvPr/>
        </p:nvSpPr>
        <p:spPr>
          <a:xfrm>
            <a:off x="5029081" y="5300484"/>
            <a:ext cx="845819" cy="42037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5"/>
              </a:spcBef>
            </a:pPr>
            <a:r>
              <a:rPr sz="1100" b="1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서류(학업성적)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lang="en-US" sz="100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</a:t>
            </a:r>
            <a:r>
              <a:rPr sz="1000" b="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0점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69" name="object 28"/>
          <p:cNvSpPr txBox="1"/>
          <p:nvPr/>
        </p:nvSpPr>
        <p:spPr>
          <a:xfrm>
            <a:off x="4095120" y="4889500"/>
            <a:ext cx="9886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전형요소별</a:t>
            </a:r>
            <a:r>
              <a:rPr sz="1200" b="1" spc="-170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배점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61" name="object 22">
            <a:extLst>
              <a:ext uri="{FF2B5EF4-FFF2-40B4-BE49-F238E27FC236}">
                <a16:creationId xmlns:a16="http://schemas.microsoft.com/office/drawing/2014/main" id="{2E63845A-AE49-4C0A-9680-ED8961E2B446}"/>
              </a:ext>
            </a:extLst>
          </p:cNvPr>
          <p:cNvSpPr txBox="1"/>
          <p:nvPr/>
        </p:nvSpPr>
        <p:spPr>
          <a:xfrm>
            <a:off x="739558" y="5771734"/>
            <a:ext cx="3089862" cy="3103414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70180" indent="-157480">
              <a:lnSpc>
                <a:spcPct val="100000"/>
              </a:lnSpc>
              <a:spcBef>
                <a:spcPts val="660"/>
              </a:spcBef>
              <a:buChar char="□"/>
              <a:tabLst>
                <a:tab pos="170815" algn="l"/>
              </a:tabLst>
            </a:pPr>
            <a:r>
              <a:rPr sz="1100" b="1" spc="-15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원서접수</a:t>
            </a:r>
            <a:r>
              <a:rPr lang="en-US" altLang="ko-KR"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lang="en-US" altLang="ko-KR" sz="1000" b="1" spc="-50" dirty="0">
                <a:latin typeface="맑은 고딕" panose="020B0503020000020004" pitchFamily="50" charset="-127"/>
                <a:cs typeface="맑은 고딕"/>
              </a:rPr>
              <a:t>2022. 11. 21.(</a:t>
            </a:r>
            <a:r>
              <a:rPr lang="ko-KR" altLang="en-US" sz="1000" b="1" spc="-50" dirty="0">
                <a:latin typeface="맑은 고딕" panose="020B0503020000020004" pitchFamily="50" charset="-127"/>
                <a:cs typeface="맑은 고딕"/>
              </a:rPr>
              <a:t>월</a:t>
            </a:r>
            <a:r>
              <a:rPr lang="en-US" altLang="ko-KR" sz="1000" b="1" spc="-50" dirty="0">
                <a:latin typeface="맑은 고딕" panose="020B0503020000020004" pitchFamily="50" charset="-127"/>
                <a:cs typeface="맑은 고딕"/>
              </a:rPr>
              <a:t>) ~  12. 02.(</a:t>
            </a:r>
            <a:r>
              <a:rPr lang="ko-KR" altLang="en-US" sz="1000" b="1" spc="-50" dirty="0">
                <a:latin typeface="맑은 고딕" panose="020B0503020000020004" pitchFamily="50" charset="-127"/>
                <a:cs typeface="맑은 고딕"/>
              </a:rPr>
              <a:t>금</a:t>
            </a:r>
            <a:r>
              <a:rPr lang="en-US" altLang="ko-KR" sz="1000" b="1" spc="-50" dirty="0">
                <a:latin typeface="맑은 고딕" panose="020B0503020000020004" pitchFamily="50" charset="-127"/>
                <a:cs typeface="맑은 고딕"/>
              </a:rPr>
              <a:t>) 16 :00</a:t>
            </a: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비즈니스IT전문대학원</a:t>
            </a:r>
            <a:r>
              <a:rPr sz="8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홈페이지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sz="800" b="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(</a:t>
            </a:r>
            <a:r>
              <a:rPr sz="800" b="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  <a:hlinkClick r:id="rId7"/>
              </a:rPr>
              <a:t>http:/</a:t>
            </a:r>
            <a:r>
              <a:rPr sz="8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  <a:hlinkClick r:id="rId7"/>
              </a:rPr>
              <a:t>/bit.kookmin.ac.kr</a:t>
            </a:r>
            <a:r>
              <a:rPr sz="8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)에서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인터넷</a:t>
            </a:r>
            <a:r>
              <a:rPr sz="800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접수</a:t>
            </a:r>
            <a:endParaRPr lang="en-US" altLang="ko-KR" sz="800" spc="-11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등기우편</a:t>
            </a:r>
            <a:r>
              <a:rPr sz="8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또는</a:t>
            </a:r>
            <a:r>
              <a:rPr sz="8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방문제출,</a:t>
            </a:r>
            <a:r>
              <a:rPr sz="8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마감일</a:t>
            </a:r>
            <a:r>
              <a:rPr sz="8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도착분에</a:t>
            </a:r>
            <a:r>
              <a:rPr sz="8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한하여</a:t>
            </a:r>
            <a:r>
              <a:rPr sz="8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접수를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b="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인정함</a:t>
            </a:r>
            <a:endParaRPr lang="en-US" altLang="ko-KR" sz="800" b="0" spc="-11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 marL="170180" indent="-157480">
              <a:lnSpc>
                <a:spcPct val="100000"/>
              </a:lnSpc>
              <a:spcBef>
                <a:spcPts val="660"/>
              </a:spcBef>
              <a:buChar char="□"/>
              <a:tabLst>
                <a:tab pos="170815" algn="l"/>
              </a:tabLst>
            </a:pPr>
            <a:r>
              <a:rPr lang="ko-KR" altLang="en-US"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전형일</a:t>
            </a:r>
            <a:endParaRPr lang="en-US" altLang="ko-KR" sz="1100" b="1" spc="-15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  <a:tabLst>
                <a:tab pos="170815" algn="l"/>
              </a:tabLst>
            </a:pPr>
            <a:r>
              <a:rPr lang="en-US" altLang="ko-KR"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     </a:t>
            </a: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2022. 12. 10(</a:t>
            </a:r>
            <a:r>
              <a:rPr lang="ko-KR" altLang="en-US" sz="1100" b="1" spc="-50" dirty="0">
                <a:latin typeface="맑은 고딕" panose="020B0503020000020004" pitchFamily="50" charset="-127"/>
                <a:cs typeface="맑은 고딕"/>
              </a:rPr>
              <a:t>토</a:t>
            </a: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) 10</a:t>
            </a:r>
            <a:r>
              <a:rPr lang="ko-KR" altLang="en-US" sz="1100" b="1" spc="-50" dirty="0">
                <a:latin typeface="맑은 고딕" panose="020B0503020000020004" pitchFamily="50" charset="-127"/>
                <a:cs typeface="맑은 고딕"/>
              </a:rPr>
              <a:t>시</a:t>
            </a: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 </a:t>
            </a:r>
            <a:r>
              <a:rPr lang="ko-KR" altLang="en-US" sz="1100" b="1" spc="-50" dirty="0">
                <a:latin typeface="맑은 고딕" panose="020B0503020000020004" pitchFamily="50" charset="-127"/>
                <a:cs typeface="맑은 고딕"/>
              </a:rPr>
              <a:t>예정</a:t>
            </a:r>
            <a:endParaRPr lang="en-US" altLang="ko-KR" sz="1100" b="1" spc="-50" dirty="0">
              <a:latin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  <a:tabLst>
                <a:tab pos="170815" algn="l"/>
              </a:tabLst>
            </a:pP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70180" indent="-157480">
              <a:lnSpc>
                <a:spcPct val="100000"/>
              </a:lnSpc>
              <a:spcBef>
                <a:spcPts val="560"/>
              </a:spcBef>
              <a:buChar char="□"/>
              <a:tabLst>
                <a:tab pos="170815" algn="l"/>
              </a:tabLst>
            </a:pPr>
            <a:r>
              <a:rPr sz="1100" b="1" spc="-15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합격자</a:t>
            </a:r>
            <a:r>
              <a:rPr sz="1100" b="1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발표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77800">
              <a:lnSpc>
                <a:spcPct val="100000"/>
              </a:lnSpc>
              <a:spcBef>
                <a:spcPts val="560"/>
              </a:spcBef>
            </a:pP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2022. 12. 14.(</a:t>
            </a:r>
            <a:r>
              <a:rPr lang="ko-KR" altLang="en-US" sz="1100" b="1" spc="-50" dirty="0">
                <a:latin typeface="맑은 고딕" panose="020B0503020000020004" pitchFamily="50" charset="-127"/>
                <a:cs typeface="맑은 고딕"/>
              </a:rPr>
              <a:t>수</a:t>
            </a: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) 15:00 </a:t>
            </a:r>
            <a:r>
              <a:rPr lang="ko-KR" altLang="en-US" sz="1100" b="1" spc="-50" dirty="0">
                <a:latin typeface="맑은 고딕" panose="020B0503020000020004" pitchFamily="50" charset="-127"/>
                <a:cs typeface="맑은 고딕"/>
              </a:rPr>
              <a:t>예정 </a:t>
            </a: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 marL="349250" indent="-171450">
              <a:lnSpc>
                <a:spcPct val="100000"/>
              </a:lnSpc>
              <a:spcBef>
                <a:spcPts val="380"/>
              </a:spcBef>
              <a:buFontTx/>
              <a:buChar char="-"/>
            </a:pP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비즈니스IT전문대학원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홈페이지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lang="ko-KR" altLang="en-US"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공지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통보</a:t>
            </a:r>
            <a:endParaRPr lang="en-US" altLang="ko-KR" sz="800" spc="-11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349250" indent="-171450">
              <a:lnSpc>
                <a:spcPct val="100000"/>
              </a:lnSpc>
              <a:spcBef>
                <a:spcPts val="380"/>
              </a:spcBef>
              <a:buFontTx/>
              <a:buChar char="-"/>
            </a:pP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143" y="3422542"/>
            <a:ext cx="4165856" cy="33522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20039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7" y="1951"/>
                </a:lnTo>
                <a:lnTo>
                  <a:pt x="7135" y="7346"/>
                </a:lnTo>
                <a:lnTo>
                  <a:pt x="1883" y="15494"/>
                </a:lnTo>
                <a:lnTo>
                  <a:pt x="0" y="25704"/>
                </a:lnTo>
                <a:lnTo>
                  <a:pt x="1810" y="35914"/>
                </a:lnTo>
                <a:lnTo>
                  <a:pt x="6870" y="44062"/>
                </a:lnTo>
                <a:lnTo>
                  <a:pt x="14626" y="49457"/>
                </a:lnTo>
                <a:lnTo>
                  <a:pt x="24523" y="51409"/>
                </a:lnTo>
                <a:lnTo>
                  <a:pt x="24942" y="51409"/>
                </a:lnTo>
                <a:lnTo>
                  <a:pt x="35318" y="49457"/>
                </a:lnTo>
                <a:lnTo>
                  <a:pt x="43324" y="44062"/>
                </a:lnTo>
                <a:lnTo>
                  <a:pt x="48479" y="35914"/>
                </a:lnTo>
                <a:lnTo>
                  <a:pt x="50304" y="25704"/>
                </a:lnTo>
                <a:lnTo>
                  <a:pt x="48486" y="15317"/>
                </a:lnTo>
                <a:lnTo>
                  <a:pt x="43375" y="7189"/>
                </a:lnTo>
                <a:lnTo>
                  <a:pt x="35490" y="1892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15956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1"/>
                </a:lnTo>
                <a:lnTo>
                  <a:pt x="7131" y="7346"/>
                </a:lnTo>
                <a:lnTo>
                  <a:pt x="1881" y="15494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6" y="49457"/>
                </a:lnTo>
                <a:lnTo>
                  <a:pt x="43318" y="44062"/>
                </a:lnTo>
                <a:lnTo>
                  <a:pt x="48468" y="35914"/>
                </a:lnTo>
                <a:lnTo>
                  <a:pt x="50292" y="25704"/>
                </a:lnTo>
                <a:lnTo>
                  <a:pt x="48475" y="15317"/>
                </a:lnTo>
                <a:lnTo>
                  <a:pt x="43368" y="7189"/>
                </a:lnTo>
                <a:lnTo>
                  <a:pt x="35488" y="1892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11874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7" y="1951"/>
                </a:lnTo>
                <a:lnTo>
                  <a:pt x="7132" y="7346"/>
                </a:lnTo>
                <a:lnTo>
                  <a:pt x="1882" y="15494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8" y="49457"/>
                </a:lnTo>
                <a:lnTo>
                  <a:pt x="43324" y="44062"/>
                </a:lnTo>
                <a:lnTo>
                  <a:pt x="48479" y="35914"/>
                </a:lnTo>
                <a:lnTo>
                  <a:pt x="50304" y="25704"/>
                </a:lnTo>
                <a:lnTo>
                  <a:pt x="48486" y="15317"/>
                </a:lnTo>
                <a:lnTo>
                  <a:pt x="43376" y="7189"/>
                </a:lnTo>
                <a:lnTo>
                  <a:pt x="35495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09335" y="348192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1" y="1950"/>
                </a:lnTo>
                <a:lnTo>
                  <a:pt x="7127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9" y="35907"/>
                </a:lnTo>
                <a:lnTo>
                  <a:pt x="6869" y="44051"/>
                </a:lnTo>
                <a:lnTo>
                  <a:pt x="14621" y="49445"/>
                </a:lnTo>
                <a:lnTo>
                  <a:pt x="24511" y="51396"/>
                </a:lnTo>
                <a:lnTo>
                  <a:pt x="24942" y="51396"/>
                </a:lnTo>
                <a:lnTo>
                  <a:pt x="35314" y="49445"/>
                </a:lnTo>
                <a:lnTo>
                  <a:pt x="43311" y="44051"/>
                </a:lnTo>
                <a:lnTo>
                  <a:pt x="48458" y="35907"/>
                </a:lnTo>
                <a:lnTo>
                  <a:pt x="50279" y="25704"/>
                </a:lnTo>
                <a:lnTo>
                  <a:pt x="48464" y="15312"/>
                </a:lnTo>
                <a:lnTo>
                  <a:pt x="43364" y="7185"/>
                </a:lnTo>
                <a:lnTo>
                  <a:pt x="35491" y="1891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0601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7" y="1950"/>
                </a:lnTo>
                <a:lnTo>
                  <a:pt x="7132" y="7342"/>
                </a:lnTo>
                <a:lnTo>
                  <a:pt x="1882" y="15489"/>
                </a:lnTo>
                <a:lnTo>
                  <a:pt x="0" y="25704"/>
                </a:lnTo>
                <a:lnTo>
                  <a:pt x="1808" y="35910"/>
                </a:lnTo>
                <a:lnTo>
                  <a:pt x="6865" y="44049"/>
                </a:lnTo>
                <a:lnTo>
                  <a:pt x="14621" y="49436"/>
                </a:lnTo>
                <a:lnTo>
                  <a:pt x="24523" y="51384"/>
                </a:lnTo>
                <a:lnTo>
                  <a:pt x="24930" y="51384"/>
                </a:lnTo>
                <a:lnTo>
                  <a:pt x="35304" y="49436"/>
                </a:lnTo>
                <a:lnTo>
                  <a:pt x="43305" y="44049"/>
                </a:lnTo>
                <a:lnTo>
                  <a:pt x="48456" y="35910"/>
                </a:lnTo>
                <a:lnTo>
                  <a:pt x="50279" y="25704"/>
                </a:lnTo>
                <a:lnTo>
                  <a:pt x="48463" y="15317"/>
                </a:lnTo>
                <a:lnTo>
                  <a:pt x="43359" y="7189"/>
                </a:lnTo>
                <a:lnTo>
                  <a:pt x="35486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66518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1" y="1950"/>
                </a:lnTo>
                <a:lnTo>
                  <a:pt x="7127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9" y="35910"/>
                </a:lnTo>
                <a:lnTo>
                  <a:pt x="6867" y="44049"/>
                </a:lnTo>
                <a:lnTo>
                  <a:pt x="14616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11" y="49436"/>
                </a:lnTo>
                <a:lnTo>
                  <a:pt x="43316" y="44049"/>
                </a:lnTo>
                <a:lnTo>
                  <a:pt x="48468" y="35910"/>
                </a:lnTo>
                <a:lnTo>
                  <a:pt x="50291" y="25704"/>
                </a:lnTo>
                <a:lnTo>
                  <a:pt x="48475" y="15317"/>
                </a:lnTo>
                <a:lnTo>
                  <a:pt x="43370" y="7189"/>
                </a:lnTo>
                <a:lnTo>
                  <a:pt x="35493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62430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62" y="1950"/>
                </a:lnTo>
                <a:lnTo>
                  <a:pt x="7137" y="7342"/>
                </a:lnTo>
                <a:lnTo>
                  <a:pt x="1883" y="15489"/>
                </a:lnTo>
                <a:lnTo>
                  <a:pt x="0" y="25704"/>
                </a:lnTo>
                <a:lnTo>
                  <a:pt x="1810" y="35910"/>
                </a:lnTo>
                <a:lnTo>
                  <a:pt x="6870" y="44049"/>
                </a:lnTo>
                <a:lnTo>
                  <a:pt x="14626" y="49436"/>
                </a:lnTo>
                <a:lnTo>
                  <a:pt x="24523" y="51384"/>
                </a:lnTo>
                <a:lnTo>
                  <a:pt x="24930" y="51384"/>
                </a:lnTo>
                <a:lnTo>
                  <a:pt x="35314" y="49436"/>
                </a:lnTo>
                <a:lnTo>
                  <a:pt x="43314" y="44049"/>
                </a:lnTo>
                <a:lnTo>
                  <a:pt x="48459" y="35910"/>
                </a:lnTo>
                <a:lnTo>
                  <a:pt x="50279" y="25704"/>
                </a:lnTo>
                <a:lnTo>
                  <a:pt x="48466" y="15317"/>
                </a:lnTo>
                <a:lnTo>
                  <a:pt x="43368" y="7189"/>
                </a:lnTo>
                <a:lnTo>
                  <a:pt x="35497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58347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1" y="1950"/>
                </a:lnTo>
                <a:lnTo>
                  <a:pt x="7127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17" y="51384"/>
                </a:lnTo>
                <a:lnTo>
                  <a:pt x="35309" y="49436"/>
                </a:lnTo>
                <a:lnTo>
                  <a:pt x="43313" y="44049"/>
                </a:lnTo>
                <a:lnTo>
                  <a:pt x="48459" y="35910"/>
                </a:lnTo>
                <a:lnTo>
                  <a:pt x="50279" y="25704"/>
                </a:lnTo>
                <a:lnTo>
                  <a:pt x="48466" y="15317"/>
                </a:lnTo>
                <a:lnTo>
                  <a:pt x="43368" y="7189"/>
                </a:lnTo>
                <a:lnTo>
                  <a:pt x="35497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4568" y="407345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36" y="0"/>
                </a:moveTo>
                <a:lnTo>
                  <a:pt x="15141" y="1950"/>
                </a:lnTo>
                <a:lnTo>
                  <a:pt x="7124" y="7342"/>
                </a:lnTo>
                <a:lnTo>
                  <a:pt x="1879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02" y="49436"/>
                </a:lnTo>
                <a:lnTo>
                  <a:pt x="43299" y="44049"/>
                </a:lnTo>
                <a:lnTo>
                  <a:pt x="48445" y="35910"/>
                </a:lnTo>
                <a:lnTo>
                  <a:pt x="50266" y="25704"/>
                </a:lnTo>
                <a:lnTo>
                  <a:pt x="48451" y="15312"/>
                </a:lnTo>
                <a:lnTo>
                  <a:pt x="43349" y="7185"/>
                </a:lnTo>
                <a:lnTo>
                  <a:pt x="35473" y="1891"/>
                </a:lnTo>
                <a:lnTo>
                  <a:pt x="25336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0480" y="407345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46" y="1950"/>
                </a:lnTo>
                <a:lnTo>
                  <a:pt x="7126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06" y="49436"/>
                </a:lnTo>
                <a:lnTo>
                  <a:pt x="43311" y="44049"/>
                </a:lnTo>
                <a:lnTo>
                  <a:pt x="48466" y="35910"/>
                </a:lnTo>
                <a:lnTo>
                  <a:pt x="50292" y="25704"/>
                </a:lnTo>
                <a:lnTo>
                  <a:pt x="48473" y="15312"/>
                </a:lnTo>
                <a:lnTo>
                  <a:pt x="43364" y="7185"/>
                </a:lnTo>
                <a:lnTo>
                  <a:pt x="35483" y="1891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821" y="415503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0"/>
                </a:lnTo>
                <a:lnTo>
                  <a:pt x="7131" y="7342"/>
                </a:lnTo>
                <a:lnTo>
                  <a:pt x="1881" y="15489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6" y="49457"/>
                </a:lnTo>
                <a:lnTo>
                  <a:pt x="43318" y="44062"/>
                </a:lnTo>
                <a:lnTo>
                  <a:pt x="48468" y="35914"/>
                </a:lnTo>
                <a:lnTo>
                  <a:pt x="50292" y="25704"/>
                </a:lnTo>
                <a:lnTo>
                  <a:pt x="48475" y="15328"/>
                </a:lnTo>
                <a:lnTo>
                  <a:pt x="43368" y="7199"/>
                </a:lnTo>
                <a:lnTo>
                  <a:pt x="35488" y="1896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1743" y="415503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0"/>
                </a:lnTo>
                <a:lnTo>
                  <a:pt x="7131" y="7342"/>
                </a:lnTo>
                <a:lnTo>
                  <a:pt x="1881" y="15489"/>
                </a:lnTo>
                <a:lnTo>
                  <a:pt x="0" y="25704"/>
                </a:lnTo>
                <a:lnTo>
                  <a:pt x="1808" y="35914"/>
                </a:lnTo>
                <a:lnTo>
                  <a:pt x="6864" y="44062"/>
                </a:lnTo>
                <a:lnTo>
                  <a:pt x="14616" y="49457"/>
                </a:lnTo>
                <a:lnTo>
                  <a:pt x="24510" y="51409"/>
                </a:lnTo>
                <a:lnTo>
                  <a:pt x="24930" y="51409"/>
                </a:lnTo>
                <a:lnTo>
                  <a:pt x="35306" y="49457"/>
                </a:lnTo>
                <a:lnTo>
                  <a:pt x="43311" y="44062"/>
                </a:lnTo>
                <a:lnTo>
                  <a:pt x="48466" y="35914"/>
                </a:lnTo>
                <a:lnTo>
                  <a:pt x="50291" y="25704"/>
                </a:lnTo>
                <a:lnTo>
                  <a:pt x="48473" y="15328"/>
                </a:lnTo>
                <a:lnTo>
                  <a:pt x="43364" y="7199"/>
                </a:lnTo>
                <a:lnTo>
                  <a:pt x="35483" y="1896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7662" y="4155037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41" y="1950"/>
                </a:lnTo>
                <a:lnTo>
                  <a:pt x="7121" y="7342"/>
                </a:lnTo>
                <a:lnTo>
                  <a:pt x="1878" y="15489"/>
                </a:lnTo>
                <a:lnTo>
                  <a:pt x="0" y="25704"/>
                </a:lnTo>
                <a:lnTo>
                  <a:pt x="1806" y="35914"/>
                </a:lnTo>
                <a:lnTo>
                  <a:pt x="6857" y="44062"/>
                </a:lnTo>
                <a:lnTo>
                  <a:pt x="14605" y="49457"/>
                </a:lnTo>
                <a:lnTo>
                  <a:pt x="24498" y="51409"/>
                </a:lnTo>
                <a:lnTo>
                  <a:pt x="24917" y="51409"/>
                </a:lnTo>
                <a:lnTo>
                  <a:pt x="35304" y="49457"/>
                </a:lnTo>
                <a:lnTo>
                  <a:pt x="43308" y="44062"/>
                </a:lnTo>
                <a:lnTo>
                  <a:pt x="48457" y="35914"/>
                </a:lnTo>
                <a:lnTo>
                  <a:pt x="50279" y="25704"/>
                </a:lnTo>
                <a:lnTo>
                  <a:pt x="48464" y="15323"/>
                </a:lnTo>
                <a:lnTo>
                  <a:pt x="43362" y="7194"/>
                </a:lnTo>
                <a:lnTo>
                  <a:pt x="35486" y="1894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6930" y="635012"/>
            <a:ext cx="6286144" cy="431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8153" y="10040004"/>
            <a:ext cx="414785" cy="405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83297" y="10067721"/>
            <a:ext cx="165370" cy="172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93945" y="10107927"/>
            <a:ext cx="175844" cy="1279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6918" y="10111271"/>
            <a:ext cx="635378" cy="124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450" y="1466308"/>
            <a:ext cx="5530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주요특전</a:t>
            </a:r>
            <a:endParaRPr sz="12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6454" y="1740302"/>
            <a:ext cx="2345995" cy="42197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교육부 </a:t>
            </a:r>
            <a:r>
              <a:rPr sz="1100" b="1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BK21 </a:t>
            </a: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플러스 사업 </a:t>
            </a:r>
            <a:r>
              <a:rPr sz="11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연구비</a:t>
            </a:r>
            <a:r>
              <a:rPr sz="1100" spc="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지급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348615" marR="304800" indent="-171450">
              <a:lnSpc>
                <a:spcPct val="111300"/>
              </a:lnSpc>
              <a:spcBef>
                <a:spcPts val="260"/>
              </a:spcBef>
              <a:buFont typeface="Wingdings" panose="05000000000000000000" pitchFamily="2" charset="2"/>
              <a:buChar char="ü"/>
            </a:pPr>
            <a:r>
              <a:rPr sz="800" spc="-1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사업참여시</a:t>
            </a:r>
            <a:r>
              <a:rPr sz="8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9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지급</a:t>
            </a: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6450" y="2294030"/>
            <a:ext cx="1223645" cy="42989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각종 장학제도</a:t>
            </a:r>
            <a:r>
              <a:rPr sz="1100" b="1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운영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349250" indent="-171450">
              <a:lnSpc>
                <a:spcPct val="100000"/>
              </a:lnSpc>
              <a:spcBef>
                <a:spcPts val="380"/>
              </a:spcBef>
              <a:buFont typeface="Wingdings" panose="05000000000000000000" pitchFamily="2" charset="2"/>
              <a:buChar char="ü"/>
            </a:pPr>
            <a:r>
              <a:rPr sz="800" spc="-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50 </a:t>
            </a:r>
            <a:r>
              <a:rPr sz="8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~</a:t>
            </a:r>
            <a:r>
              <a:rPr sz="8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100%</a:t>
            </a: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6449" y="3180923"/>
            <a:ext cx="1223645" cy="575799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제출</a:t>
            </a:r>
            <a:r>
              <a:rPr sz="1200" b="1" spc="-120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서류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</a:t>
            </a:r>
            <a:r>
              <a:rPr sz="1100" b="1" spc="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석사</a:t>
            </a:r>
            <a:r>
              <a:rPr sz="11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lang="ko-KR" altLang="en-US" sz="11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과정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1550" y="3768818"/>
            <a:ext cx="2448585" cy="1553567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0014" indent="-107314">
              <a:lnSpc>
                <a:spcPct val="100000"/>
              </a:lnSpc>
              <a:spcBef>
                <a:spcPts val="700"/>
              </a:spcBef>
              <a:buFont typeface=""/>
              <a:buAutoNum type="arabicPeriod"/>
              <a:tabLst>
                <a:tab pos="120650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입학원서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</a:t>
            </a:r>
            <a:r>
              <a:rPr sz="1000" spc="-114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소정양식</a:t>
            </a:r>
            <a:r>
              <a:rPr sz="10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42875" indent="-130175">
              <a:lnSpc>
                <a:spcPct val="100000"/>
              </a:lnSpc>
              <a:spcBef>
                <a:spcPts val="600"/>
              </a:spcBef>
              <a:buFont typeface=""/>
              <a:buAutoNum type="arabicPeriod"/>
              <a:tabLst>
                <a:tab pos="14287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학부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(대학원)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졸업 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(예정)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증명서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1부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44780" indent="-132080">
              <a:lnSpc>
                <a:spcPct val="100000"/>
              </a:lnSpc>
              <a:spcBef>
                <a:spcPts val="600"/>
              </a:spcBef>
              <a:buFont typeface=""/>
              <a:buAutoNum type="arabicPeriod"/>
              <a:tabLst>
                <a:tab pos="14541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학부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(대학원)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성적증명서</a:t>
            </a:r>
            <a:r>
              <a:rPr sz="10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1부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84150" marR="146685" indent="-171450">
              <a:lnSpc>
                <a:spcPct val="114599"/>
              </a:lnSpc>
              <a:spcBef>
                <a:spcPts val="459"/>
              </a:spcBef>
              <a:buFont typeface="Wingdings" panose="05000000000000000000" pitchFamily="2" charset="2"/>
              <a:buChar char="ü"/>
            </a:pP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학부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및 대학원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편입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이</a:t>
            </a:r>
            <a:r>
              <a:rPr lang="ko-KR" altLang="en-US"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력이</a:t>
            </a:r>
            <a:r>
              <a:rPr lang="ko-KR" altLang="en-US"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있거나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학점은행제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졸업자의 경우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전적대학의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졸업증명서와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성적증명서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각 </a:t>
            </a:r>
            <a:r>
              <a:rPr sz="800" spc="-1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1부를 </a:t>
            </a:r>
            <a:r>
              <a:rPr sz="8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제출(해당자에</a:t>
            </a:r>
            <a:r>
              <a:rPr sz="80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9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한함</a:t>
            </a:r>
            <a:r>
              <a:rPr sz="8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</a:t>
            </a:r>
            <a:endParaRPr lang="en-US" altLang="ko-KR" sz="800" spc="-9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spcBef>
                <a:spcPts val="100"/>
              </a:spcBef>
            </a:pPr>
            <a:r>
              <a:rPr lang="en-US" altLang="ko-KR" sz="1000" spc="5" dirty="0">
                <a:latin typeface="맑은 고딕" panose="020B0503020000020004" pitchFamily="50" charset="-127"/>
                <a:cs typeface="맑은 고딕 Semilight"/>
              </a:rPr>
              <a:t>4. </a:t>
            </a:r>
            <a:r>
              <a:rPr lang="ko-KR" altLang="en-US" sz="1000" spc="-135" dirty="0">
                <a:latin typeface="맑은 고딕" panose="020B0503020000020004" pitchFamily="50" charset="-127"/>
                <a:cs typeface="바탕"/>
              </a:rPr>
              <a:t>자기소개서 및 학업계획서 각 </a:t>
            </a:r>
            <a:r>
              <a:rPr lang="en-US" altLang="ko-KR" sz="1000" spc="-190" dirty="0">
                <a:latin typeface="맑은 고딕" panose="020B0503020000020004" pitchFamily="50" charset="-127"/>
                <a:cs typeface="바탕"/>
              </a:rPr>
              <a:t>1</a:t>
            </a:r>
            <a:r>
              <a:rPr lang="ko-KR" altLang="en-US" sz="1000" spc="-190" dirty="0">
                <a:latin typeface="맑은 고딕" panose="020B0503020000020004" pitchFamily="50" charset="-127"/>
                <a:cs typeface="바탕"/>
              </a:rPr>
              <a:t>부 </a:t>
            </a:r>
            <a:r>
              <a:rPr lang="en-US" altLang="ko-KR" sz="1000" spc="-80" dirty="0">
                <a:latin typeface="맑은 고딕" panose="020B0503020000020004" pitchFamily="50" charset="-127"/>
                <a:cs typeface="바탕"/>
              </a:rPr>
              <a:t>(A4 </a:t>
            </a:r>
            <a:r>
              <a:rPr lang="en-US" altLang="ko-KR" sz="1000" spc="-100" dirty="0">
                <a:latin typeface="맑은 고딕" panose="020B0503020000020004" pitchFamily="50" charset="-127"/>
                <a:cs typeface="바탕"/>
              </a:rPr>
              <a:t>3</a:t>
            </a:r>
            <a:r>
              <a:rPr lang="ko-KR" altLang="en-US" sz="1000" spc="-100" dirty="0">
                <a:latin typeface="맑은 고딕" panose="020B0503020000020004" pitchFamily="50" charset="-127"/>
                <a:cs typeface="바탕"/>
              </a:rPr>
              <a:t>매</a:t>
            </a:r>
            <a:r>
              <a:rPr lang="ko-KR" altLang="en-US" sz="1000" spc="80" dirty="0">
                <a:latin typeface="맑은 고딕" panose="020B0503020000020004" pitchFamily="50" charset="-127"/>
                <a:cs typeface="바탕"/>
              </a:rPr>
              <a:t> </a:t>
            </a:r>
            <a:r>
              <a:rPr lang="ko-KR" altLang="en-US" sz="1000" spc="-110" dirty="0">
                <a:latin typeface="맑은 고딕" panose="020B0503020000020004" pitchFamily="50" charset="-127"/>
                <a:cs typeface="바탕"/>
              </a:rPr>
              <a:t>이내</a:t>
            </a:r>
            <a:r>
              <a:rPr lang="en-US" altLang="ko-KR" sz="1000" spc="-110" dirty="0">
                <a:latin typeface="맑은 고딕" panose="020B0503020000020004" pitchFamily="50" charset="-127"/>
                <a:cs typeface="바탕"/>
              </a:rPr>
              <a:t>)</a:t>
            </a:r>
          </a:p>
          <a:p>
            <a:pPr marL="184150" marR="146685" lvl="0" indent="-171450">
              <a:lnSpc>
                <a:spcPct val="114599"/>
              </a:lnSpc>
              <a:spcBef>
                <a:spcPts val="459"/>
              </a:spcBef>
              <a:buFont typeface="Wingdings" panose="05000000000000000000" pitchFamily="2" charset="2"/>
              <a:buChar char="ü"/>
            </a:pPr>
            <a:r>
              <a:rPr lang="ko-KR" altLang="en-US" sz="800" spc="-110" dirty="0">
                <a:solidFill>
                  <a:prstClr val="black"/>
                </a:solidFill>
                <a:latin typeface="맑은 고딕" panose="020B0503020000020004" pitchFamily="50" charset="-127"/>
                <a:cs typeface="바탕"/>
              </a:rPr>
              <a:t>자유양식</a:t>
            </a:r>
            <a:endParaRPr lang="ko-KR" altLang="en-US" sz="800" dirty="0">
              <a:latin typeface="맑은 고딕" panose="020B0503020000020004" pitchFamily="50" charset="-127"/>
              <a:cs typeface="바탕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6450" y="6039835"/>
            <a:ext cx="26562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</a:t>
            </a:r>
            <a:r>
              <a:rPr sz="1100" b="1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기타사항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1548" y="6245318"/>
            <a:ext cx="2437130" cy="27530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50000"/>
              </a:lnSpc>
              <a:spcBef>
                <a:spcPts val="100"/>
              </a:spcBef>
              <a:buFont typeface=""/>
              <a:buAutoNum type="arabicPeriod"/>
              <a:tabLst>
                <a:tab pos="133350" algn="l"/>
              </a:tabLst>
            </a:pPr>
            <a:r>
              <a:rPr sz="10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입학원서(</a:t>
            </a:r>
            <a:r>
              <a:rPr sz="1000" spc="-12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소정양식</a:t>
            </a:r>
            <a:r>
              <a:rPr sz="10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 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성적증명서에 학위등록번호가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부착된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경우에는 </a:t>
            </a:r>
            <a:r>
              <a:rPr sz="10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졸업 </a:t>
            </a:r>
            <a:r>
              <a:rPr sz="10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(학위수여)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증명서를 별도로 제출하지  않아도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됨.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0" marR="81280" indent="-114300">
              <a:lnSpc>
                <a:spcPct val="150000"/>
              </a:lnSpc>
              <a:buFont typeface=""/>
              <a:buAutoNum type="arabicPeriod"/>
              <a:tabLst>
                <a:tab pos="13525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외국에서 학위를 취득한 지원자는 각 과정의  영문으로 된 졸업증명서와 성적증면서 원본을 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제출.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단,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영문 외의 서류는 한글로 작성된  공증번역문을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첨부함.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0" marR="80645" indent="-114300">
              <a:lnSpc>
                <a:spcPct val="149900"/>
              </a:lnSpc>
              <a:buFont typeface=""/>
              <a:buAutoNum type="arabicPeriod"/>
              <a:tabLst>
                <a:tab pos="135890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모든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증명서는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6개월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이내에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발급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(단,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인터넷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을통해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발급받는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증명서는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원본확인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유효기간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문제로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3개월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이내에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2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발급</a:t>
            </a:r>
            <a:r>
              <a:rPr sz="10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)된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것이어야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하고, 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조회불가 등의 문제가 있는 경우 다시 제출하  여야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함.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5848" y="9339037"/>
            <a:ext cx="2252980" cy="42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599"/>
              </a:lnSpc>
              <a:spcBef>
                <a:spcPts val="100"/>
              </a:spcBef>
            </a:pP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비즈니스IT전문대학원 교학팀 </a:t>
            </a:r>
            <a:r>
              <a:rPr sz="800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(서울시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성북구 정릉로 </a:t>
            </a:r>
            <a:r>
              <a:rPr sz="8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</a:t>
            </a:r>
            <a:r>
              <a:rPr sz="800" b="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7, 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 국제관 </a:t>
            </a:r>
            <a:r>
              <a:rPr sz="8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</a:t>
            </a:r>
            <a:r>
              <a:rPr sz="800" b="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0</a:t>
            </a:r>
            <a:r>
              <a:rPr sz="8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2호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비즈니스IT전문대학원 </a:t>
            </a:r>
            <a:r>
              <a:rPr sz="800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교학팀, 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우편번호 </a:t>
            </a:r>
            <a:r>
              <a:rPr sz="8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</a:t>
            </a:r>
            <a:r>
              <a:rPr sz="800" b="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2707</a:t>
            </a:r>
            <a:r>
              <a:rPr sz="8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 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근무시간 </a:t>
            </a:r>
            <a:r>
              <a:rPr sz="8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평일</a:t>
            </a:r>
            <a:r>
              <a:rPr sz="8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lang="en-US" sz="8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10</a:t>
            </a:r>
            <a:r>
              <a:rPr sz="8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:00 </a:t>
            </a:r>
            <a:r>
              <a:rPr sz="8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~</a:t>
            </a:r>
            <a:r>
              <a:rPr sz="8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800" spc="-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</a:t>
            </a:r>
            <a:r>
              <a:rPr lang="en-US" sz="800" spc="-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6</a:t>
            </a:r>
            <a:r>
              <a:rPr sz="800" b="0" spc="-3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:00,</a:t>
            </a: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97499" y="1466308"/>
            <a:ext cx="9886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합격자</a:t>
            </a:r>
            <a:r>
              <a:rPr sz="1200" b="1" spc="-170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선발기준</a:t>
            </a:r>
            <a:endParaRPr sz="12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97499" y="1736733"/>
            <a:ext cx="2506345" cy="1174681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0650" indent="-120650">
              <a:lnSpc>
                <a:spcPct val="100000"/>
              </a:lnSpc>
              <a:spcBef>
                <a:spcPts val="660"/>
              </a:spcBef>
              <a:buFont typeface=""/>
              <a:buAutoNum type="arabicPeriod"/>
              <a:tabLst>
                <a:tab pos="120650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전공별 모집인원의 </a:t>
            </a:r>
            <a:r>
              <a:rPr sz="10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100%를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전형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성적순</a:t>
            </a:r>
            <a:r>
              <a:rPr sz="1000" spc="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선발.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52400" marR="323850" indent="-139700">
              <a:lnSpc>
                <a:spcPts val="1800"/>
              </a:lnSpc>
              <a:spcBef>
                <a:spcPts val="120"/>
              </a:spcBef>
              <a:buFont typeface=""/>
              <a:buAutoNum type="arabicPeriod"/>
              <a:tabLst>
                <a:tab pos="14287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면접고시 결시자와 평균점수가 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70점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미만  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(100점 </a:t>
            </a:r>
            <a:r>
              <a:rPr sz="10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만점)인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학생은 불합격</a:t>
            </a:r>
            <a:r>
              <a:rPr sz="1000" spc="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처리한다.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52400" marR="5080" indent="-139700">
              <a:lnSpc>
                <a:spcPts val="1800"/>
              </a:lnSpc>
              <a:buFont typeface=""/>
              <a:buAutoNum type="arabicPeriod"/>
              <a:tabLst>
                <a:tab pos="14287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모집단위별 합격선에 동점자가 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2명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이상일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경우, 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동점자는 다음 순서에 의거하여</a:t>
            </a:r>
            <a:r>
              <a:rPr sz="10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사정한다.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05370" y="2906611"/>
            <a:ext cx="772951" cy="136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sz="800" spc="-11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면접성적</a:t>
            </a: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97499" y="3748610"/>
            <a:ext cx="2621280" cy="1050288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200" b="1" spc="-165" dirty="0" err="1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합격자</a:t>
            </a:r>
            <a:r>
              <a:rPr sz="1200" b="1" spc="-114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 err="1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발표</a:t>
            </a:r>
            <a:endParaRPr lang="en-US" altLang="ko-KR" sz="1200" dirty="0">
              <a:solidFill>
                <a:srgbClr val="F36F2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2022. 12. 14. (</a:t>
            </a:r>
            <a:r>
              <a:rPr lang="ko-KR" altLang="en-US" sz="1100" b="1" spc="-50" dirty="0">
                <a:latin typeface="맑은 고딕" panose="020B0503020000020004" pitchFamily="50" charset="-127"/>
                <a:cs typeface="맑은 고딕"/>
              </a:rPr>
              <a:t>수</a:t>
            </a:r>
            <a:r>
              <a:rPr lang="en-US" altLang="ko-KR" sz="1100" b="1" spc="-50" dirty="0">
                <a:latin typeface="맑은 고딕" panose="020B0503020000020004" pitchFamily="50" charset="-127"/>
                <a:cs typeface="맑은 고딕"/>
              </a:rPr>
              <a:t>) 15:00</a:t>
            </a:r>
            <a:r>
              <a:rPr lang="ko-KR" altLang="en-US" sz="1100" b="1" spc="-30" dirty="0">
                <a:latin typeface="맑은 고딕" panose="020B0503020000020004" pitchFamily="50" charset="-127"/>
                <a:cs typeface="맑은 고딕"/>
              </a:rPr>
              <a:t> </a:t>
            </a:r>
            <a:r>
              <a:rPr lang="ko-KR" altLang="en-US" sz="1100" b="1" spc="-85" dirty="0">
                <a:latin typeface="맑은 고딕" panose="020B0503020000020004" pitchFamily="50" charset="-127"/>
                <a:cs typeface="맑은 고딕"/>
              </a:rPr>
              <a:t>예정</a:t>
            </a:r>
            <a:endParaRPr lang="ko-KR" altLang="en-US" sz="800" dirty="0">
              <a:latin typeface="맑은 고딕" panose="020B0503020000020004" pitchFamily="50" charset="-127"/>
              <a:cs typeface="맑은 고딕 Semilight"/>
            </a:endParaRPr>
          </a:p>
          <a:p>
            <a:pPr marL="12700" marR="5080">
              <a:lnSpc>
                <a:spcPct val="125000"/>
              </a:lnSpc>
              <a:spcBef>
                <a:spcPts val="580"/>
              </a:spcBef>
            </a:pPr>
            <a:r>
              <a:rPr lang="ko-KR" altLang="en-US" sz="1000" spc="-135" dirty="0">
                <a:latin typeface="맑은 고딕" panose="020B0503020000020004" pitchFamily="50" charset="-127"/>
                <a:cs typeface="바탕"/>
              </a:rPr>
              <a:t>개별통보</a:t>
            </a:r>
            <a:r>
              <a:rPr lang="ko-KR" altLang="en-US" sz="1000" spc="-80" dirty="0">
                <a:latin typeface="맑은 고딕" panose="020B0503020000020004" pitchFamily="50" charset="-127"/>
                <a:cs typeface="바탕"/>
              </a:rPr>
              <a:t> </a:t>
            </a:r>
            <a:r>
              <a:rPr lang="en-US" altLang="ko-KR" sz="1000" spc="-110" dirty="0">
                <a:latin typeface="맑은 고딕" panose="020B0503020000020004" pitchFamily="50" charset="-127"/>
                <a:cs typeface="바탕"/>
              </a:rPr>
              <a:t>(</a:t>
            </a:r>
            <a:r>
              <a:rPr lang="ko-KR" altLang="en-US" sz="1000" spc="-135" dirty="0">
                <a:latin typeface="맑은 고딕" panose="020B0503020000020004" pitchFamily="50" charset="-127"/>
                <a:cs typeface="바탕"/>
              </a:rPr>
              <a:t>이메일</a:t>
            </a:r>
            <a:r>
              <a:rPr lang="ko-KR" altLang="en-US" sz="1000" spc="-75" dirty="0">
                <a:latin typeface="맑은 고딕" panose="020B0503020000020004" pitchFamily="50" charset="-127"/>
                <a:cs typeface="바탕"/>
              </a:rPr>
              <a:t> </a:t>
            </a:r>
            <a:r>
              <a:rPr lang="ko-KR" altLang="en-US" sz="1000" spc="-135" dirty="0">
                <a:latin typeface="맑은 고딕" panose="020B0503020000020004" pitchFamily="50" charset="-127"/>
                <a:cs typeface="바탕"/>
              </a:rPr>
              <a:t>및</a:t>
            </a:r>
            <a:r>
              <a:rPr lang="ko-KR" altLang="en-US" sz="1000" spc="-80" dirty="0">
                <a:latin typeface="맑은 고딕" panose="020B0503020000020004" pitchFamily="50" charset="-127"/>
                <a:cs typeface="바탕"/>
              </a:rPr>
              <a:t> </a:t>
            </a:r>
            <a:r>
              <a:rPr lang="ko-KR" altLang="en-US" sz="1000" spc="-135" dirty="0">
                <a:latin typeface="맑은 고딕" panose="020B0503020000020004" pitchFamily="50" charset="-127"/>
                <a:cs typeface="바탕"/>
              </a:rPr>
              <a:t>유선</a:t>
            </a:r>
            <a:r>
              <a:rPr lang="ko-KR" altLang="en-US" sz="1000" spc="-75" dirty="0">
                <a:latin typeface="맑은 고딕" panose="020B0503020000020004" pitchFamily="50" charset="-127"/>
                <a:cs typeface="바탕"/>
              </a:rPr>
              <a:t> </a:t>
            </a:r>
            <a:r>
              <a:rPr lang="ko-KR" altLang="en-US" sz="1000" spc="-110" dirty="0">
                <a:latin typeface="맑은 고딕" panose="020B0503020000020004" pitchFamily="50" charset="-127"/>
                <a:cs typeface="바탕"/>
              </a:rPr>
              <a:t>알림</a:t>
            </a:r>
            <a:r>
              <a:rPr lang="en-US" altLang="ko-KR" sz="1000" spc="-110" dirty="0">
                <a:latin typeface="맑은 고딕" panose="020B0503020000020004" pitchFamily="50" charset="-127"/>
                <a:cs typeface="바탕"/>
              </a:rPr>
              <a:t>)  </a:t>
            </a:r>
            <a:r>
              <a:rPr lang="ko-KR" altLang="en-US" sz="1000" spc="-110" dirty="0">
                <a:latin typeface="맑은 고딕" panose="020B0503020000020004" pitchFamily="50" charset="-127"/>
                <a:cs typeface="바탕"/>
              </a:rPr>
              <a:t>또는 </a:t>
            </a:r>
            <a:r>
              <a:rPr sz="1000" spc="-14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비즈니스IT전문대학원</a:t>
            </a:r>
            <a:r>
              <a:rPr sz="1000" spc="-1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4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홈페이지</a:t>
            </a:r>
            <a:r>
              <a:rPr lang="en-US" sz="10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(</a:t>
            </a:r>
            <a:r>
              <a:rPr sz="10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ht</a:t>
            </a:r>
            <a:r>
              <a:rPr sz="1000" b="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tp://bit.kookmin.</a:t>
            </a:r>
            <a:r>
              <a:rPr sz="1000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ac.kr</a:t>
            </a:r>
            <a:r>
              <a:rPr lang="en-US" sz="1000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)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97499" y="5097237"/>
            <a:ext cx="2621915" cy="3463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지원자</a:t>
            </a:r>
            <a:r>
              <a:rPr sz="1200" b="1" spc="-114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유의사항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000" b="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1.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서류접수는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평일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</a:t>
            </a:r>
            <a:r>
              <a:rPr lang="en-US" altLang="ko-KR" sz="10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10</a:t>
            </a:r>
            <a:r>
              <a:rPr sz="10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</a:t>
            </a:r>
            <a:r>
              <a:rPr lang="en-US" altLang="ko-KR" sz="10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</a:t>
            </a:r>
            <a:r>
              <a:rPr sz="10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 </a:t>
            </a:r>
            <a:r>
              <a:rPr sz="1000" spc="-2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~ </a:t>
            </a:r>
            <a:r>
              <a:rPr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</a:t>
            </a:r>
            <a:r>
              <a:rPr lang="en-US"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6</a:t>
            </a:r>
            <a:r>
              <a:rPr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:00)</a:t>
            </a:r>
            <a:r>
              <a:rPr lang="ko-KR" altLang="en-US"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에 가능하며 </a:t>
            </a:r>
            <a:endParaRPr lang="en-US" altLang="ko-KR" sz="1000" spc="-85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en-US" altLang="ko-KR"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  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공휴일은</a:t>
            </a:r>
            <a:r>
              <a:rPr sz="10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휴무.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39700" marR="217170" indent="-127000">
              <a:lnSpc>
                <a:spcPct val="150000"/>
              </a:lnSpc>
              <a:buFont typeface=""/>
              <a:buAutoNum type="arabicPeriod" startAt="2"/>
              <a:tabLst>
                <a:tab pos="142875" algn="l"/>
              </a:tabLst>
            </a:pP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서류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제출과 함께 전형료를 지원자 이름으로  무통장 입금하여야</a:t>
            </a:r>
            <a:r>
              <a:rPr sz="1000" spc="-2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b="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함.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 marL="311150" indent="-171450">
              <a:lnSpc>
                <a:spcPct val="100000"/>
              </a:lnSpc>
              <a:spcBef>
                <a:spcPts val="700"/>
              </a:spcBef>
              <a:buFont typeface="Wingdings" panose="05000000000000000000" pitchFamily="2" charset="2"/>
              <a:buChar char="ü"/>
            </a:pP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계좌번호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우리은행 </a:t>
            </a:r>
            <a:r>
              <a:rPr sz="10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3</a:t>
            </a:r>
            <a:r>
              <a:rPr sz="1000" b="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</a:t>
            </a:r>
            <a:r>
              <a:rPr sz="10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 </a:t>
            </a:r>
            <a:r>
              <a:rPr sz="1000" spc="-1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lang="en-US" sz="1000" spc="-1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5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12</a:t>
            </a:r>
            <a:r>
              <a:rPr sz="1000" b="0" spc="-5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089</a:t>
            </a:r>
            <a:r>
              <a:rPr sz="1000" spc="-5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 </a:t>
            </a:r>
            <a:r>
              <a:rPr sz="1000" spc="-1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lang="en-US" sz="1000" spc="-1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01 </a:t>
            </a:r>
            <a:r>
              <a:rPr sz="1000" spc="-1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</a:t>
            </a:r>
            <a:r>
              <a:rPr sz="1000" spc="-15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lang="en-US" sz="1000" spc="-15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04</a:t>
            </a:r>
            <a:r>
              <a:rPr sz="1000" b="0" spc="-1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 marL="311150" indent="-171450">
              <a:lnSpc>
                <a:spcPct val="10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예금주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</a:t>
            </a:r>
            <a:r>
              <a:rPr sz="1000" spc="-2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42875" marR="140335" indent="-130175" algn="just">
              <a:lnSpc>
                <a:spcPct val="150000"/>
              </a:lnSpc>
              <a:spcBef>
                <a:spcPts val="200"/>
              </a:spcBef>
              <a:buFont typeface=""/>
              <a:buAutoNum type="arabicPeriod" startAt="3"/>
              <a:tabLst>
                <a:tab pos="142875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면접고사에 별도의 예비소집이 없으므로 고사장  안내 및 수험생 유의사항은 본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대학원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홈페이지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b="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ht</a:t>
            </a:r>
            <a:r>
              <a:rPr sz="100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tp:</a:t>
            </a:r>
            <a:r>
              <a:rPr sz="100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//</a:t>
            </a:r>
            <a:r>
              <a:rPr sz="100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bit.kookmin.ac.kr에서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별도</a:t>
            </a:r>
            <a:r>
              <a:rPr sz="1000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확인.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39700" marR="185420" indent="-127000">
              <a:lnSpc>
                <a:spcPct val="150000"/>
              </a:lnSpc>
              <a:buFont typeface=""/>
              <a:buAutoNum type="arabicPeriod" startAt="3"/>
              <a:tabLst>
                <a:tab pos="145415" algn="l"/>
              </a:tabLst>
            </a:pPr>
            <a:r>
              <a:rPr sz="10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서류위조,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허위기재 등 부정한 방법으로 합격한  경우 </a:t>
            </a:r>
            <a:r>
              <a:rPr sz="10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합격(입학)을</a:t>
            </a:r>
            <a:r>
              <a:rPr sz="1000" spc="-2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취소함.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39700" marR="5080" indent="-127000">
              <a:lnSpc>
                <a:spcPct val="150000"/>
              </a:lnSpc>
              <a:buFont typeface=""/>
              <a:buAutoNum type="arabicPeriod" startAt="3"/>
              <a:tabLst>
                <a:tab pos="138430" algn="l"/>
              </a:tabLst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입학원서에서 수집된 개인정보는 </a:t>
            </a:r>
            <a:r>
              <a:rPr sz="10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5년간 </a:t>
            </a:r>
            <a:r>
              <a:rPr sz="1000" spc="7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관리</a:t>
            </a:r>
            <a:r>
              <a:rPr lang="ko-KR" altLang="en-US" sz="1000" spc="-40" dirty="0" err="1">
                <a:latin typeface="맑은 고딕" panose="020B0503020000020004" pitchFamily="50" charset="-127"/>
                <a:cs typeface="바탕"/>
              </a:rPr>
              <a:t>ㆍ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보관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lang="en-US"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후</a:t>
            </a:r>
            <a:r>
              <a:rPr lang="en-US"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파기함. </a:t>
            </a:r>
            <a:r>
              <a:rPr sz="10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단, 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합격 후 최종 등록자의  개인정보는 학사관리를 위하여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영구</a:t>
            </a:r>
            <a:r>
              <a:rPr sz="1000" spc="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4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관리</a:t>
            </a:r>
            <a:r>
              <a:rPr lang="ko-KR" altLang="en-US" sz="1000" spc="-4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ㆍ</a:t>
            </a:r>
            <a:r>
              <a:rPr sz="1000" spc="-4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보관함</a:t>
            </a:r>
            <a:r>
              <a:rPr sz="10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.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110199" y="1341822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59150" y="1341822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59150" y="3124202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110199" y="3686627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110199" y="4929441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3823" y="2783865"/>
            <a:ext cx="18173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</a:t>
            </a:r>
            <a:r>
              <a:rPr sz="11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주중 저녁 및 토요일 강좌</a:t>
            </a:r>
            <a:r>
              <a:rPr sz="1100" spc="7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1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개설</a:t>
            </a:r>
            <a:endParaRPr sz="1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xfrm>
            <a:off x="6813094" y="10036049"/>
            <a:ext cx="13589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0"/>
              </a:lnSpc>
            </a:pPr>
            <a:r>
              <a:rPr spc="-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44" name="object 14"/>
          <p:cNvSpPr txBox="1"/>
          <p:nvPr/>
        </p:nvSpPr>
        <p:spPr>
          <a:xfrm>
            <a:off x="2520039" y="745997"/>
            <a:ext cx="417286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ko-KR" altLang="en-US" sz="1200" b="1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국민대학교 </a:t>
            </a:r>
            <a:r>
              <a:rPr lang="ko-KR" alt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비즈니스</a:t>
            </a:r>
            <a:r>
              <a:rPr lang="en-US" altLang="ko-KR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IT</a:t>
            </a:r>
            <a:r>
              <a:rPr lang="ko-KR" alt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전문대학원  </a:t>
            </a:r>
            <a:r>
              <a:rPr lang="en-US" altLang="ko-KR" sz="1200" spc="1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2023 </a:t>
            </a:r>
            <a:r>
              <a:rPr lang="ko-KR" altLang="en-US" sz="1200" spc="1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전기</a:t>
            </a:r>
            <a:r>
              <a:rPr lang="ko-KR" altLang="en-US" sz="1200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 신입생</a:t>
            </a:r>
            <a:r>
              <a:rPr lang="ko-KR" altLang="en-US" sz="1200" spc="-2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 추가</a:t>
            </a:r>
            <a:r>
              <a:rPr lang="ko-KR" altLang="en-US" sz="1200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모집 요강</a:t>
            </a:r>
            <a:endParaRPr lang="ko-KR" altLang="en-US" sz="1200" dirty="0">
              <a:latin typeface="맑은 고딕" panose="020B0503020000020004" pitchFamily="50" charset="-127"/>
              <a:cs typeface="맑은 고딕 Semi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20039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7" y="1951"/>
                </a:lnTo>
                <a:lnTo>
                  <a:pt x="7135" y="7346"/>
                </a:lnTo>
                <a:lnTo>
                  <a:pt x="1883" y="15494"/>
                </a:lnTo>
                <a:lnTo>
                  <a:pt x="0" y="25704"/>
                </a:lnTo>
                <a:lnTo>
                  <a:pt x="1810" y="35914"/>
                </a:lnTo>
                <a:lnTo>
                  <a:pt x="6870" y="44062"/>
                </a:lnTo>
                <a:lnTo>
                  <a:pt x="14626" y="49457"/>
                </a:lnTo>
                <a:lnTo>
                  <a:pt x="24523" y="51409"/>
                </a:lnTo>
                <a:lnTo>
                  <a:pt x="24942" y="51409"/>
                </a:lnTo>
                <a:lnTo>
                  <a:pt x="35318" y="49457"/>
                </a:lnTo>
                <a:lnTo>
                  <a:pt x="43324" y="44062"/>
                </a:lnTo>
                <a:lnTo>
                  <a:pt x="48479" y="35914"/>
                </a:lnTo>
                <a:lnTo>
                  <a:pt x="50304" y="25704"/>
                </a:lnTo>
                <a:lnTo>
                  <a:pt x="48486" y="15317"/>
                </a:lnTo>
                <a:lnTo>
                  <a:pt x="43375" y="7189"/>
                </a:lnTo>
                <a:lnTo>
                  <a:pt x="35490" y="1892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15956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1"/>
                </a:lnTo>
                <a:lnTo>
                  <a:pt x="7131" y="7346"/>
                </a:lnTo>
                <a:lnTo>
                  <a:pt x="1881" y="15494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6" y="49457"/>
                </a:lnTo>
                <a:lnTo>
                  <a:pt x="43318" y="44062"/>
                </a:lnTo>
                <a:lnTo>
                  <a:pt x="48468" y="35914"/>
                </a:lnTo>
                <a:lnTo>
                  <a:pt x="50292" y="25704"/>
                </a:lnTo>
                <a:lnTo>
                  <a:pt x="48475" y="15317"/>
                </a:lnTo>
                <a:lnTo>
                  <a:pt x="43368" y="7189"/>
                </a:lnTo>
                <a:lnTo>
                  <a:pt x="35488" y="1892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11874" y="321674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7" y="1951"/>
                </a:lnTo>
                <a:lnTo>
                  <a:pt x="7132" y="7346"/>
                </a:lnTo>
                <a:lnTo>
                  <a:pt x="1882" y="15494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8" y="49457"/>
                </a:lnTo>
                <a:lnTo>
                  <a:pt x="43324" y="44062"/>
                </a:lnTo>
                <a:lnTo>
                  <a:pt x="48479" y="35914"/>
                </a:lnTo>
                <a:lnTo>
                  <a:pt x="50304" y="25704"/>
                </a:lnTo>
                <a:lnTo>
                  <a:pt x="48486" y="15317"/>
                </a:lnTo>
                <a:lnTo>
                  <a:pt x="43376" y="7189"/>
                </a:lnTo>
                <a:lnTo>
                  <a:pt x="35495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09335" y="348192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1" y="1950"/>
                </a:lnTo>
                <a:lnTo>
                  <a:pt x="7127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9" y="35907"/>
                </a:lnTo>
                <a:lnTo>
                  <a:pt x="6869" y="44051"/>
                </a:lnTo>
                <a:lnTo>
                  <a:pt x="14621" y="49445"/>
                </a:lnTo>
                <a:lnTo>
                  <a:pt x="24511" y="51396"/>
                </a:lnTo>
                <a:lnTo>
                  <a:pt x="24942" y="51396"/>
                </a:lnTo>
                <a:lnTo>
                  <a:pt x="35314" y="49445"/>
                </a:lnTo>
                <a:lnTo>
                  <a:pt x="43311" y="44051"/>
                </a:lnTo>
                <a:lnTo>
                  <a:pt x="48458" y="35907"/>
                </a:lnTo>
                <a:lnTo>
                  <a:pt x="50279" y="25704"/>
                </a:lnTo>
                <a:lnTo>
                  <a:pt x="48464" y="15312"/>
                </a:lnTo>
                <a:lnTo>
                  <a:pt x="43364" y="7185"/>
                </a:lnTo>
                <a:lnTo>
                  <a:pt x="35491" y="1891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0601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7" y="1950"/>
                </a:lnTo>
                <a:lnTo>
                  <a:pt x="7132" y="7342"/>
                </a:lnTo>
                <a:lnTo>
                  <a:pt x="1882" y="15489"/>
                </a:lnTo>
                <a:lnTo>
                  <a:pt x="0" y="25704"/>
                </a:lnTo>
                <a:lnTo>
                  <a:pt x="1808" y="35910"/>
                </a:lnTo>
                <a:lnTo>
                  <a:pt x="6865" y="44049"/>
                </a:lnTo>
                <a:lnTo>
                  <a:pt x="14621" y="49436"/>
                </a:lnTo>
                <a:lnTo>
                  <a:pt x="24523" y="51384"/>
                </a:lnTo>
                <a:lnTo>
                  <a:pt x="24930" y="51384"/>
                </a:lnTo>
                <a:lnTo>
                  <a:pt x="35304" y="49436"/>
                </a:lnTo>
                <a:lnTo>
                  <a:pt x="43305" y="44049"/>
                </a:lnTo>
                <a:lnTo>
                  <a:pt x="48456" y="35910"/>
                </a:lnTo>
                <a:lnTo>
                  <a:pt x="50279" y="25704"/>
                </a:lnTo>
                <a:lnTo>
                  <a:pt x="48463" y="15317"/>
                </a:lnTo>
                <a:lnTo>
                  <a:pt x="43359" y="7189"/>
                </a:lnTo>
                <a:lnTo>
                  <a:pt x="35486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66518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1" y="1950"/>
                </a:lnTo>
                <a:lnTo>
                  <a:pt x="7127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9" y="35910"/>
                </a:lnTo>
                <a:lnTo>
                  <a:pt x="6867" y="44049"/>
                </a:lnTo>
                <a:lnTo>
                  <a:pt x="14616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11" y="49436"/>
                </a:lnTo>
                <a:lnTo>
                  <a:pt x="43316" y="44049"/>
                </a:lnTo>
                <a:lnTo>
                  <a:pt x="48468" y="35910"/>
                </a:lnTo>
                <a:lnTo>
                  <a:pt x="50291" y="25704"/>
                </a:lnTo>
                <a:lnTo>
                  <a:pt x="48475" y="15317"/>
                </a:lnTo>
                <a:lnTo>
                  <a:pt x="43370" y="7189"/>
                </a:lnTo>
                <a:lnTo>
                  <a:pt x="35493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62430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62" y="1950"/>
                </a:lnTo>
                <a:lnTo>
                  <a:pt x="7137" y="7342"/>
                </a:lnTo>
                <a:lnTo>
                  <a:pt x="1883" y="15489"/>
                </a:lnTo>
                <a:lnTo>
                  <a:pt x="0" y="25704"/>
                </a:lnTo>
                <a:lnTo>
                  <a:pt x="1810" y="35910"/>
                </a:lnTo>
                <a:lnTo>
                  <a:pt x="6870" y="44049"/>
                </a:lnTo>
                <a:lnTo>
                  <a:pt x="14626" y="49436"/>
                </a:lnTo>
                <a:lnTo>
                  <a:pt x="24523" y="51384"/>
                </a:lnTo>
                <a:lnTo>
                  <a:pt x="24930" y="51384"/>
                </a:lnTo>
                <a:lnTo>
                  <a:pt x="35314" y="49436"/>
                </a:lnTo>
                <a:lnTo>
                  <a:pt x="43314" y="44049"/>
                </a:lnTo>
                <a:lnTo>
                  <a:pt x="48459" y="35910"/>
                </a:lnTo>
                <a:lnTo>
                  <a:pt x="50279" y="25704"/>
                </a:lnTo>
                <a:lnTo>
                  <a:pt x="48466" y="15317"/>
                </a:lnTo>
                <a:lnTo>
                  <a:pt x="43368" y="7189"/>
                </a:lnTo>
                <a:lnTo>
                  <a:pt x="35497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58347" y="3573703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61" y="0"/>
                </a:moveTo>
                <a:lnTo>
                  <a:pt x="15151" y="1950"/>
                </a:lnTo>
                <a:lnTo>
                  <a:pt x="7127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17" y="51384"/>
                </a:lnTo>
                <a:lnTo>
                  <a:pt x="35309" y="49436"/>
                </a:lnTo>
                <a:lnTo>
                  <a:pt x="43313" y="44049"/>
                </a:lnTo>
                <a:lnTo>
                  <a:pt x="48459" y="35910"/>
                </a:lnTo>
                <a:lnTo>
                  <a:pt x="50279" y="25704"/>
                </a:lnTo>
                <a:lnTo>
                  <a:pt x="48466" y="15317"/>
                </a:lnTo>
                <a:lnTo>
                  <a:pt x="43368" y="7189"/>
                </a:lnTo>
                <a:lnTo>
                  <a:pt x="35497" y="1892"/>
                </a:lnTo>
                <a:lnTo>
                  <a:pt x="2536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4568" y="407345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36" y="0"/>
                </a:moveTo>
                <a:lnTo>
                  <a:pt x="15141" y="1950"/>
                </a:lnTo>
                <a:lnTo>
                  <a:pt x="7124" y="7342"/>
                </a:lnTo>
                <a:lnTo>
                  <a:pt x="1879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02" y="49436"/>
                </a:lnTo>
                <a:lnTo>
                  <a:pt x="43299" y="44049"/>
                </a:lnTo>
                <a:lnTo>
                  <a:pt x="48445" y="35910"/>
                </a:lnTo>
                <a:lnTo>
                  <a:pt x="50266" y="25704"/>
                </a:lnTo>
                <a:lnTo>
                  <a:pt x="48451" y="15312"/>
                </a:lnTo>
                <a:lnTo>
                  <a:pt x="43349" y="7185"/>
                </a:lnTo>
                <a:lnTo>
                  <a:pt x="35473" y="1891"/>
                </a:lnTo>
                <a:lnTo>
                  <a:pt x="25336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0480" y="407345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46" y="1950"/>
                </a:lnTo>
                <a:lnTo>
                  <a:pt x="7126" y="7342"/>
                </a:lnTo>
                <a:lnTo>
                  <a:pt x="1880" y="15489"/>
                </a:lnTo>
                <a:lnTo>
                  <a:pt x="0" y="25704"/>
                </a:lnTo>
                <a:lnTo>
                  <a:pt x="1807" y="35910"/>
                </a:lnTo>
                <a:lnTo>
                  <a:pt x="6862" y="44049"/>
                </a:lnTo>
                <a:lnTo>
                  <a:pt x="14610" y="49436"/>
                </a:lnTo>
                <a:lnTo>
                  <a:pt x="24498" y="51384"/>
                </a:lnTo>
                <a:lnTo>
                  <a:pt x="24930" y="51384"/>
                </a:lnTo>
                <a:lnTo>
                  <a:pt x="35306" y="49436"/>
                </a:lnTo>
                <a:lnTo>
                  <a:pt x="43311" y="44049"/>
                </a:lnTo>
                <a:lnTo>
                  <a:pt x="48466" y="35910"/>
                </a:lnTo>
                <a:lnTo>
                  <a:pt x="50292" y="25704"/>
                </a:lnTo>
                <a:lnTo>
                  <a:pt x="48473" y="15312"/>
                </a:lnTo>
                <a:lnTo>
                  <a:pt x="43364" y="7185"/>
                </a:lnTo>
                <a:lnTo>
                  <a:pt x="35483" y="1891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821" y="415503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0"/>
                </a:lnTo>
                <a:lnTo>
                  <a:pt x="7131" y="7342"/>
                </a:lnTo>
                <a:lnTo>
                  <a:pt x="1881" y="15489"/>
                </a:lnTo>
                <a:lnTo>
                  <a:pt x="0" y="25704"/>
                </a:lnTo>
                <a:lnTo>
                  <a:pt x="1809" y="35914"/>
                </a:lnTo>
                <a:lnTo>
                  <a:pt x="6869" y="44062"/>
                </a:lnTo>
                <a:lnTo>
                  <a:pt x="14621" y="49457"/>
                </a:lnTo>
                <a:lnTo>
                  <a:pt x="24511" y="51409"/>
                </a:lnTo>
                <a:lnTo>
                  <a:pt x="24942" y="51409"/>
                </a:lnTo>
                <a:lnTo>
                  <a:pt x="35316" y="49457"/>
                </a:lnTo>
                <a:lnTo>
                  <a:pt x="43318" y="44062"/>
                </a:lnTo>
                <a:lnTo>
                  <a:pt x="48468" y="35914"/>
                </a:lnTo>
                <a:lnTo>
                  <a:pt x="50292" y="25704"/>
                </a:lnTo>
                <a:lnTo>
                  <a:pt x="48475" y="15328"/>
                </a:lnTo>
                <a:lnTo>
                  <a:pt x="43368" y="7199"/>
                </a:lnTo>
                <a:lnTo>
                  <a:pt x="35488" y="1896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1743" y="415503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51" y="1950"/>
                </a:lnTo>
                <a:lnTo>
                  <a:pt x="7131" y="7342"/>
                </a:lnTo>
                <a:lnTo>
                  <a:pt x="1881" y="15489"/>
                </a:lnTo>
                <a:lnTo>
                  <a:pt x="0" y="25704"/>
                </a:lnTo>
                <a:lnTo>
                  <a:pt x="1808" y="35914"/>
                </a:lnTo>
                <a:lnTo>
                  <a:pt x="6864" y="44062"/>
                </a:lnTo>
                <a:lnTo>
                  <a:pt x="14616" y="49457"/>
                </a:lnTo>
                <a:lnTo>
                  <a:pt x="24510" y="51409"/>
                </a:lnTo>
                <a:lnTo>
                  <a:pt x="24930" y="51409"/>
                </a:lnTo>
                <a:lnTo>
                  <a:pt x="35306" y="49457"/>
                </a:lnTo>
                <a:lnTo>
                  <a:pt x="43311" y="44062"/>
                </a:lnTo>
                <a:lnTo>
                  <a:pt x="48466" y="35914"/>
                </a:lnTo>
                <a:lnTo>
                  <a:pt x="50291" y="25704"/>
                </a:lnTo>
                <a:lnTo>
                  <a:pt x="48473" y="15328"/>
                </a:lnTo>
                <a:lnTo>
                  <a:pt x="43364" y="7199"/>
                </a:lnTo>
                <a:lnTo>
                  <a:pt x="35483" y="1896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7662" y="4155037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5349" y="0"/>
                </a:moveTo>
                <a:lnTo>
                  <a:pt x="15141" y="1950"/>
                </a:lnTo>
                <a:lnTo>
                  <a:pt x="7121" y="7342"/>
                </a:lnTo>
                <a:lnTo>
                  <a:pt x="1878" y="15489"/>
                </a:lnTo>
                <a:lnTo>
                  <a:pt x="0" y="25704"/>
                </a:lnTo>
                <a:lnTo>
                  <a:pt x="1806" y="35914"/>
                </a:lnTo>
                <a:lnTo>
                  <a:pt x="6857" y="44062"/>
                </a:lnTo>
                <a:lnTo>
                  <a:pt x="14605" y="49457"/>
                </a:lnTo>
                <a:lnTo>
                  <a:pt x="24498" y="51409"/>
                </a:lnTo>
                <a:lnTo>
                  <a:pt x="24917" y="51409"/>
                </a:lnTo>
                <a:lnTo>
                  <a:pt x="35304" y="49457"/>
                </a:lnTo>
                <a:lnTo>
                  <a:pt x="43308" y="44062"/>
                </a:lnTo>
                <a:lnTo>
                  <a:pt x="48457" y="35914"/>
                </a:lnTo>
                <a:lnTo>
                  <a:pt x="50279" y="25704"/>
                </a:lnTo>
                <a:lnTo>
                  <a:pt x="48464" y="15323"/>
                </a:lnTo>
                <a:lnTo>
                  <a:pt x="43362" y="7194"/>
                </a:lnTo>
                <a:lnTo>
                  <a:pt x="35486" y="1894"/>
                </a:lnTo>
                <a:lnTo>
                  <a:pt x="25349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6918" y="622300"/>
            <a:ext cx="6286144" cy="431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8153" y="10040004"/>
            <a:ext cx="414785" cy="40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83297" y="10067721"/>
            <a:ext cx="165370" cy="172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93945" y="10107927"/>
            <a:ext cx="175844" cy="1279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6918" y="10111271"/>
            <a:ext cx="635378" cy="12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449" y="1469634"/>
            <a:ext cx="2524151" cy="309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전형료 및 전형료</a:t>
            </a:r>
            <a:r>
              <a:rPr sz="1200" b="1" spc="-10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환불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77800" marR="829310" indent="-165100">
              <a:lnSpc>
                <a:spcPct val="150000"/>
              </a:lnSpc>
              <a:spcBef>
                <a:spcPts val="550"/>
              </a:spcBef>
            </a:pPr>
            <a:r>
              <a:rPr sz="1100" b="1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석사과정 </a:t>
            </a:r>
            <a:r>
              <a:rPr sz="1100" b="1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(50,000원) </a:t>
            </a:r>
            <a:br>
              <a:rPr lang="en-US" sz="1100" b="1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</a:b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일반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관리비</a:t>
            </a:r>
            <a:r>
              <a:rPr lang="en-US"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1000" spc="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40</a:t>
            </a:r>
            <a:r>
              <a:rPr sz="1000" b="0" spc="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,000원</a:t>
            </a:r>
            <a:br>
              <a:rPr lang="en-US" sz="1000" spc="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</a:b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면접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고사비 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</a:t>
            </a:r>
            <a:r>
              <a:rPr sz="10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10</a:t>
            </a:r>
            <a:r>
              <a:rPr sz="1000" b="0" spc="-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,000원</a:t>
            </a:r>
            <a:endParaRPr lang="en-US" sz="1000" b="0" spc="-25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>
              <a:lnSpc>
                <a:spcPct val="100000"/>
              </a:lnSpc>
            </a:pP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부득이한 사유로 </a:t>
            </a:r>
            <a:r>
              <a:rPr lang="ko-KR" altLang="en-US" sz="8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면접고사에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</a:t>
            </a:r>
            <a:r>
              <a:rPr lang="ko-KR" altLang="en-US" sz="8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결시한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경우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전형일  다음날로부터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15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일 이내에 전형료 환불 신청서를  제출한 자에 한하여 면접고사비를 환불함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.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sz="8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en-US" sz="7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문의처</a:t>
            </a:r>
            <a:endParaRPr sz="12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 marR="162560">
              <a:lnSpc>
                <a:spcPct val="150000"/>
              </a:lnSpc>
              <a:spcBef>
                <a:spcPts val="259"/>
              </a:spcBef>
            </a:pP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 </a:t>
            </a:r>
            <a:r>
              <a:rPr sz="1000" spc="-1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비즈니스IT전문대학원 </a:t>
            </a: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교학팀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br>
              <a:rPr lang="en-US"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</a:b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전화번호</a:t>
            </a:r>
            <a:r>
              <a:rPr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10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02. </a:t>
            </a:r>
            <a:r>
              <a:rPr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910. </a:t>
            </a:r>
            <a:r>
              <a:rPr sz="1000" spc="-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4018 </a:t>
            </a:r>
            <a:r>
              <a:rPr sz="10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/</a:t>
            </a:r>
            <a:r>
              <a:rPr sz="1000" spc="-2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4086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000" spc="-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팩스</a:t>
            </a:r>
            <a:r>
              <a:rPr lang="en-US" sz="10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1000" spc="-4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02. </a:t>
            </a:r>
            <a:r>
              <a:rPr sz="10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910.</a:t>
            </a:r>
            <a:r>
              <a:rPr sz="1000" spc="-6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100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40</a:t>
            </a:r>
            <a:r>
              <a:rPr sz="1000" b="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17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ko-KR" altLang="en-US" sz="1000" b="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웹사이트 </a:t>
            </a:r>
            <a:r>
              <a:rPr lang="en-US" altLang="ko-KR" sz="1000" b="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: </a:t>
            </a:r>
            <a:r>
              <a:rPr sz="1000" b="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http://bit.kookmin.ac.kr</a:t>
            </a:r>
            <a:endParaRPr sz="1000" dirty="0">
              <a:latin typeface="맑은 고딕" panose="020B0503020000020004" pitchFamily="50" charset="-127"/>
              <a:ea typeface="맑은 고딕" panose="020B0503020000020004" pitchFamily="50" charset="-127"/>
              <a:cs typeface="맑은 고딕 Semiligh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59150" y="1341822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4288" y="4051300"/>
            <a:ext cx="2691130" cy="0"/>
          </a:xfrm>
          <a:custGeom>
            <a:avLst/>
            <a:gdLst/>
            <a:ahLst/>
            <a:cxnLst/>
            <a:rect l="l" t="t" r="r" b="b"/>
            <a:pathLst>
              <a:path w="2691129">
                <a:moveTo>
                  <a:pt x="0" y="0"/>
                </a:moveTo>
                <a:lnTo>
                  <a:pt x="2690647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6813094" y="10036049"/>
            <a:ext cx="13589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0"/>
              </a:lnSpc>
            </a:pPr>
            <a:r>
              <a:rPr spc="-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26" name="object 14"/>
          <p:cNvSpPr txBox="1"/>
          <p:nvPr/>
        </p:nvSpPr>
        <p:spPr>
          <a:xfrm>
            <a:off x="2508251" y="745997"/>
            <a:ext cx="418464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ko-KR" altLang="en-US" sz="1200" b="1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국민대학교 </a:t>
            </a:r>
            <a:r>
              <a:rPr lang="ko-KR" alt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비즈니스</a:t>
            </a:r>
            <a:r>
              <a:rPr lang="en-US" altLang="ko-KR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IT</a:t>
            </a:r>
            <a:r>
              <a:rPr lang="ko-KR" alt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전문대학원  </a:t>
            </a:r>
            <a:r>
              <a:rPr lang="en-US" altLang="ko-KR" sz="1200" spc="1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2023 </a:t>
            </a:r>
            <a:r>
              <a:rPr lang="ko-KR" altLang="en-US" sz="1200" spc="1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전기</a:t>
            </a:r>
            <a:r>
              <a:rPr lang="ko-KR" altLang="en-US" sz="1200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 신입생</a:t>
            </a:r>
            <a:r>
              <a:rPr lang="ko-KR" altLang="en-US" sz="1200" spc="-2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 추가</a:t>
            </a:r>
            <a:r>
              <a:rPr lang="ko-KR" altLang="en-US" sz="1200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모집 요강</a:t>
            </a:r>
            <a:endParaRPr lang="ko-KR" altLang="en-US" sz="1200" dirty="0">
              <a:latin typeface="맑은 고딕" panose="020B0503020000020004" pitchFamily="50" charset="-127"/>
              <a:cs typeface="맑은 고딕 Semi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6930" y="635000"/>
            <a:ext cx="6286144" cy="431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8153" y="10040004"/>
            <a:ext cx="414785" cy="40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83297" y="10067721"/>
            <a:ext cx="165370" cy="172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3945" y="10107927"/>
            <a:ext cx="175844" cy="1279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6918" y="10111271"/>
            <a:ext cx="635378" cy="124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1200" y="1466308"/>
            <a:ext cx="7251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찾아오는</a:t>
            </a:r>
            <a:r>
              <a:rPr sz="1200" b="1" spc="-17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200" b="1" spc="-165" dirty="0">
                <a:solidFill>
                  <a:srgbClr val="F36F2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길</a:t>
            </a:r>
            <a:endParaRPr sz="12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3900" y="1765503"/>
            <a:ext cx="6046665" cy="3991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3900" y="1341822"/>
            <a:ext cx="6076950" cy="0"/>
          </a:xfrm>
          <a:custGeom>
            <a:avLst/>
            <a:gdLst/>
            <a:ahLst/>
            <a:cxnLst/>
            <a:rect l="l" t="t" r="r" b="b"/>
            <a:pathLst>
              <a:path w="6076950">
                <a:moveTo>
                  <a:pt x="0" y="0"/>
                </a:moveTo>
                <a:lnTo>
                  <a:pt x="6076950" y="0"/>
                </a:lnTo>
              </a:path>
            </a:pathLst>
          </a:custGeom>
          <a:ln w="25400">
            <a:solidFill>
              <a:srgbClr val="F36F21"/>
            </a:solidFill>
          </a:ln>
        </p:spPr>
        <p:txBody>
          <a:bodyPr wrap="square" lIns="0" tIns="0" rIns="0" bIns="0" rtlCol="0"/>
          <a:lstStyle/>
          <a:p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6450" y="5378395"/>
            <a:ext cx="7518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지하철</a:t>
            </a:r>
            <a:r>
              <a:rPr sz="1000" b="1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000" b="1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이용</a:t>
            </a:r>
            <a:endParaRPr sz="10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6813094" y="10036049"/>
            <a:ext cx="13589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0"/>
              </a:lnSpc>
            </a:pPr>
            <a:r>
              <a:rPr spc="-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46450" y="5604506"/>
            <a:ext cx="2711450" cy="6858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14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1호선</a:t>
            </a:r>
            <a:r>
              <a:rPr sz="900" b="1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종각역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1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1번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90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10</a:t>
            </a:r>
            <a:r>
              <a:rPr sz="900" b="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</a:t>
            </a:r>
            <a:r>
              <a:rPr sz="900" spc="-6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0번 </a:t>
            </a:r>
            <a:r>
              <a:rPr sz="9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(교보문고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방면 </a:t>
            </a:r>
            <a:r>
              <a:rPr sz="900" spc="-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200m)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507365" marR="33655" indent="-495300">
              <a:lnSpc>
                <a:spcPct val="120300"/>
              </a:lnSpc>
            </a:pPr>
            <a:r>
              <a:rPr sz="900" spc="-8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4번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9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143번 </a:t>
            </a:r>
            <a:r>
              <a:rPr sz="900" spc="-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(20m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아래 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정차)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17</a:t>
            </a:r>
            <a:r>
              <a:rPr sz="900" b="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,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1213, </a:t>
            </a:r>
            <a:r>
              <a:rPr sz="9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7211(길음역) 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환승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-2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6450" y="6340941"/>
            <a:ext cx="2637790" cy="3556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2호선</a:t>
            </a:r>
            <a:r>
              <a:rPr sz="900" b="1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신촌역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1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1번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9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110번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(동교동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방면 약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250m)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-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6450" y="6747278"/>
            <a:ext cx="2480945" cy="15748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3호선</a:t>
            </a:r>
            <a:r>
              <a:rPr sz="900" b="1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경복궁역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3번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17</a:t>
            </a:r>
            <a:r>
              <a:rPr sz="900" b="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,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1213, </a:t>
            </a:r>
            <a:r>
              <a:rPr sz="900" spc="-1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7211번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-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900" b="1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4호선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길음역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9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3번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17</a:t>
            </a:r>
            <a:r>
              <a:rPr sz="900" b="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,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1213, </a:t>
            </a:r>
            <a:r>
              <a:rPr sz="900" spc="-1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7211번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-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900" b="1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5호선</a:t>
            </a:r>
            <a:r>
              <a:rPr sz="900" b="1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광화문역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2번 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출구: </a:t>
            </a:r>
            <a:r>
              <a:rPr sz="9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17</a:t>
            </a:r>
            <a:r>
              <a:rPr sz="900" b="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11</a:t>
            </a:r>
            <a:r>
              <a:rPr sz="9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, 10</a:t>
            </a:r>
            <a:r>
              <a:rPr sz="900" b="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2</a:t>
            </a:r>
            <a:r>
              <a:rPr sz="900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0번(한국통신 </a:t>
            </a:r>
            <a:r>
              <a:rPr sz="9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앞)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900" b="1" spc="-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3, </a:t>
            </a:r>
            <a:r>
              <a:rPr sz="900" b="1" spc="-8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6호선</a:t>
            </a:r>
            <a:r>
              <a:rPr sz="900" b="1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연신내역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2번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출구 </a:t>
            </a:r>
            <a:r>
              <a:rPr sz="900" spc="-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: </a:t>
            </a:r>
            <a:r>
              <a:rPr sz="900" spc="-1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7211번 </a:t>
            </a:r>
            <a:r>
              <a:rPr sz="900" spc="-17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-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국민대학교</a:t>
            </a:r>
            <a:r>
              <a:rPr sz="900" spc="-10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하차</a:t>
            </a:r>
            <a:endParaRPr sz="90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00417" y="5378395"/>
            <a:ext cx="6419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버스</a:t>
            </a:r>
            <a:r>
              <a:rPr sz="1000" b="1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000" b="1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이용</a:t>
            </a:r>
            <a:endParaRPr sz="10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00417" y="5604506"/>
            <a:ext cx="2146935" cy="10160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지선버스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b="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102</a:t>
            </a:r>
            <a:r>
              <a:rPr sz="90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0번 </a:t>
            </a:r>
            <a:r>
              <a:rPr sz="900" spc="-11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(정릉산장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아파트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종로</a:t>
            </a:r>
            <a:r>
              <a:rPr sz="900" spc="-1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1가)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900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1166번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(국민대</a:t>
            </a:r>
            <a:r>
              <a:rPr sz="900" spc="-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우이동)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1213번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(국민대</a:t>
            </a:r>
            <a:r>
              <a:rPr sz="900" spc="-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중곡역)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b="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17</a:t>
            </a:r>
            <a:r>
              <a:rPr sz="9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11번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(국민대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 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광화문</a:t>
            </a:r>
            <a:r>
              <a:rPr sz="900" spc="-9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 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공덕동)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spc="-14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7211번 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(기자촌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 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신설동)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0417" y="6671039"/>
            <a:ext cx="2627630" cy="11811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간선버스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110A번 </a:t>
            </a:r>
            <a:r>
              <a:rPr sz="9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(정릉청수장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제기동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용산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신촌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</a:t>
            </a:r>
            <a:r>
              <a:rPr sz="900" spc="-2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 marR="41910">
              <a:lnSpc>
                <a:spcPct val="120300"/>
              </a:lnSpc>
            </a:pPr>
            <a:r>
              <a:rPr sz="900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110B번 </a:t>
            </a:r>
            <a:r>
              <a:rPr sz="9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(정릉청수장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신촌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용산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제기동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</a:t>
            </a:r>
            <a:r>
              <a:rPr sz="9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정릉청수장)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 marR="5080">
              <a:lnSpc>
                <a:spcPct val="120300"/>
              </a:lnSpc>
            </a:pPr>
            <a:r>
              <a:rPr sz="9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153번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(우이동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수유리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신촌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국회의사당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공군회관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</a:t>
            </a:r>
            <a:r>
              <a:rPr sz="900" spc="-1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14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신대방삼거리)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b="0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/>
              </a:rPr>
              <a:t>17</a:t>
            </a:r>
            <a:r>
              <a:rPr sz="900" spc="-9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1번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(국민대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돈암동 </a:t>
            </a:r>
            <a:r>
              <a:rPr sz="9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↔성대앞 </a:t>
            </a:r>
            <a:r>
              <a:rPr sz="900" spc="-23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↔</a:t>
            </a:r>
            <a:r>
              <a:rPr sz="900" spc="-21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0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상암동)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0417" y="8007295"/>
            <a:ext cx="9715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□ 내부순환로</a:t>
            </a:r>
            <a:r>
              <a:rPr sz="1000" b="1" spc="-13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1000" b="1" spc="-13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이용</a:t>
            </a:r>
            <a:endParaRPr sz="100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00417" y="8233405"/>
            <a:ext cx="1727835" cy="3556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성산대교 방면에서 왕십리 방향</a:t>
            </a:r>
            <a:r>
              <a:rPr sz="900" b="1" spc="1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이용시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정릉 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Ramp로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나와</a:t>
            </a:r>
            <a:r>
              <a:rPr sz="900" spc="-18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U턴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00417" y="8639742"/>
            <a:ext cx="2091689" cy="3556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왕십리 방면에서 성산대교 방향</a:t>
            </a:r>
            <a:r>
              <a:rPr sz="900" b="1" spc="4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 </a:t>
            </a:r>
            <a:r>
              <a:rPr sz="900" b="1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이용시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국민대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입구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Ramp로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나와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직진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후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바로</a:t>
            </a:r>
            <a:r>
              <a:rPr sz="900" spc="-70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 </a:t>
            </a:r>
            <a:r>
              <a:rPr sz="900" spc="-125" dirty="0">
                <a:latin typeface="맑은 고딕" panose="020B0503020000020004" pitchFamily="50" charset="-127"/>
                <a:ea typeface="맑은 고딕" panose="020B0503020000020004" pitchFamily="50" charset="-127"/>
                <a:cs typeface="바탕"/>
              </a:rPr>
              <a:t>우회전</a:t>
            </a:r>
            <a:endParaRPr sz="900" dirty="0">
              <a:latin typeface="맑은 고딕" panose="020B0503020000020004" pitchFamily="50" charset="-127"/>
              <a:ea typeface="맑은 고딕" panose="020B0503020000020004" pitchFamily="50" charset="-127"/>
              <a:cs typeface="바탕"/>
            </a:endParaRPr>
          </a:p>
        </p:txBody>
      </p:sp>
      <p:sp>
        <p:nvSpPr>
          <p:cNvPr id="22" name="object 14"/>
          <p:cNvSpPr txBox="1"/>
          <p:nvPr/>
        </p:nvSpPr>
        <p:spPr>
          <a:xfrm>
            <a:off x="2330451" y="745997"/>
            <a:ext cx="43624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ko-KR" altLang="en-US" sz="1200" b="1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국민대학교 </a:t>
            </a:r>
            <a:r>
              <a:rPr lang="ko-KR" alt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비즈니스</a:t>
            </a:r>
            <a:r>
              <a:rPr lang="en-US" altLang="ko-KR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IT</a:t>
            </a:r>
            <a:r>
              <a:rPr lang="ko-KR" altLang="en-US" sz="1200" b="1" spc="-140" dirty="0">
                <a:solidFill>
                  <a:srgbClr val="FFFFFF"/>
                </a:solidFill>
                <a:latin typeface="맑은 고딕" panose="020B0503020000020004" pitchFamily="50" charset="-127"/>
                <a:cs typeface="맑은 고딕"/>
              </a:rPr>
              <a:t>전문대학원  </a:t>
            </a:r>
            <a:r>
              <a:rPr lang="en-US" altLang="ko-KR" sz="1200" spc="1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2023 </a:t>
            </a:r>
            <a:r>
              <a:rPr lang="ko-KR" altLang="en-US" sz="1200" spc="1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전기</a:t>
            </a:r>
            <a:r>
              <a:rPr lang="ko-KR" altLang="en-US" sz="1200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 신입생</a:t>
            </a:r>
            <a:r>
              <a:rPr lang="ko-KR" altLang="en-US" sz="1200" spc="-20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 추가</a:t>
            </a:r>
            <a:r>
              <a:rPr lang="ko-KR" altLang="en-US" sz="1200" spc="-165" dirty="0">
                <a:solidFill>
                  <a:srgbClr val="FFFFFF"/>
                </a:solidFill>
                <a:latin typeface="맑은 고딕" panose="020B0503020000020004" pitchFamily="50" charset="-127"/>
                <a:cs typeface="맑은 고딕 Semilight"/>
              </a:rPr>
              <a:t>모집 요강</a:t>
            </a:r>
            <a:endParaRPr lang="ko-KR" altLang="en-US" sz="1200" dirty="0">
              <a:latin typeface="맑은 고딕" panose="020B0503020000020004" pitchFamily="50" charset="-127"/>
              <a:cs typeface="맑은 고딕 Semi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998</Words>
  <Application>Microsoft Office PowerPoint</Application>
  <PresentationFormat>사용자 지정</PresentationFormat>
  <Paragraphs>133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맑은 고딕</vt:lpstr>
      <vt:lpstr>맑은 고딕 Semilight</vt:lpstr>
      <vt:lpstr>바탕</vt:lpstr>
      <vt:lpstr>Calibri</vt:lpstr>
      <vt:lpstr>Times New Roman</vt:lpstr>
      <vt:lpstr>Wingdings</vt:lpstr>
      <vt:lpstr>Office Theme</vt:lpstr>
      <vt:lpstr>2023학년도 전기 신입생 추가모집 요강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2018학년도 신입생 모집요강</dc:title>
  <dc:creator>Administrator</dc:creator>
  <cp:lastModifiedBy>user</cp:lastModifiedBy>
  <cp:revision>42</cp:revision>
  <cp:lastPrinted>2022-09-22T00:44:05Z</cp:lastPrinted>
  <dcterms:created xsi:type="dcterms:W3CDTF">2018-06-04T02:34:03Z</dcterms:created>
  <dcterms:modified xsi:type="dcterms:W3CDTF">2022-11-14T06:41:33Z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2015-10-17T00:00:00Z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2018-06-04T00:00:00Z</vt:filetime>
  </property>
</Properties>
</file>